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66" r:id="rId1"/>
  </p:sldMasterIdLst>
  <p:notesMasterIdLst>
    <p:notesMasterId r:id="rId28"/>
  </p:notesMasterIdLst>
  <p:sldIdLst>
    <p:sldId id="256" r:id="rId2"/>
    <p:sldId id="326" r:id="rId3"/>
    <p:sldId id="593" r:id="rId4"/>
    <p:sldId id="696" r:id="rId5"/>
    <p:sldId id="697" r:id="rId6"/>
    <p:sldId id="698" r:id="rId7"/>
    <p:sldId id="318" r:id="rId8"/>
    <p:sldId id="685" r:id="rId9"/>
    <p:sldId id="618" r:id="rId10"/>
    <p:sldId id="619" r:id="rId11"/>
    <p:sldId id="686" r:id="rId12"/>
    <p:sldId id="687" r:id="rId13"/>
    <p:sldId id="688" r:id="rId14"/>
    <p:sldId id="689" r:id="rId15"/>
    <p:sldId id="692" r:id="rId16"/>
    <p:sldId id="693" r:id="rId17"/>
    <p:sldId id="612" r:id="rId18"/>
    <p:sldId id="695" r:id="rId19"/>
    <p:sldId id="694" r:id="rId20"/>
    <p:sldId id="613" r:id="rId21"/>
    <p:sldId id="622" r:id="rId22"/>
    <p:sldId id="623" r:id="rId23"/>
    <p:sldId id="629" r:id="rId24"/>
    <p:sldId id="625" r:id="rId25"/>
    <p:sldId id="365" r:id="rId26"/>
    <p:sldId id="366"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6" userDrawn="1">
          <p15:clr>
            <a:srgbClr val="A4A3A4"/>
          </p15:clr>
        </p15:guide>
        <p15:guide id="2" pos="381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9D75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23"/>
    <p:restoredTop sz="84799"/>
  </p:normalViewPr>
  <p:slideViewPr>
    <p:cSldViewPr snapToGrid="0" snapToObjects="1" showGuides="1">
      <p:cViewPr varScale="1">
        <p:scale>
          <a:sx n="91" d="100"/>
          <a:sy n="91" d="100"/>
        </p:scale>
        <p:origin x="216" y="240"/>
      </p:cViewPr>
      <p:guideLst>
        <p:guide orient="horz" pos="2136"/>
        <p:guide pos="381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2.tiff>
</file>

<file path=ppt/media/image3.png>
</file>

<file path=ppt/media/image4.png>
</file>

<file path=ppt/media/image67.png>
</file>

<file path=ppt/media/image670.png>
</file>

<file path=ppt/media/image6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ABF7EC-22FA-B246-9ED2-6EB08C8ABC53}" type="datetimeFigureOut">
              <a:rPr lang="en-US" smtClean="0"/>
              <a:t>11/29/18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D3987A-74E1-BA49-8B8E-2391856A87A9}" type="slidenum">
              <a:rPr lang="en-US" smtClean="0"/>
              <a:t>‹#›</a:t>
            </a:fld>
            <a:endParaRPr lang="en-US"/>
          </a:p>
        </p:txBody>
      </p:sp>
    </p:spTree>
    <p:extLst>
      <p:ext uri="{BB962C8B-B14F-4D97-AF65-F5344CB8AC3E}">
        <p14:creationId xmlns:p14="http://schemas.microsoft.com/office/powerpoint/2010/main" val="8893801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conducted a review of </a:t>
            </a:r>
            <a:r>
              <a:rPr lang="en-US" b="1" dirty="0"/>
              <a:t>90 observational studies </a:t>
            </a:r>
            <a:r>
              <a:rPr lang="en-US" dirty="0"/>
              <a:t>with statistically significant findings published in 2015 in the Journal of the American Medical Association, the New England Journal of Medicine, and the American Journal of Epidemiology. </a:t>
            </a:r>
            <a:r>
              <a:rPr lang="en-US" sz="1200" b="0" i="0" kern="1200" dirty="0">
                <a:solidFill>
                  <a:schemeClr val="tx1"/>
                </a:solidFill>
                <a:effectLst/>
                <a:latin typeface="+mn-lt"/>
                <a:ea typeface="+mn-ea"/>
                <a:cs typeface="+mn-cs"/>
              </a:rPr>
              <a:t>41 (45.6%) mentioning the issue of unmeasured confounding as a limitation and only 4 (4.4%) performing a quantitative sensitivity analysis.</a:t>
            </a:r>
            <a:endParaRPr lang="en-US" dirty="0"/>
          </a:p>
          <a:p>
            <a:endParaRPr lang="en-US" dirty="0"/>
          </a:p>
        </p:txBody>
      </p:sp>
      <p:sp>
        <p:nvSpPr>
          <p:cNvPr id="4" name="Slide Number Placeholder 3"/>
          <p:cNvSpPr>
            <a:spLocks noGrp="1"/>
          </p:cNvSpPr>
          <p:nvPr>
            <p:ph type="sldNum" sz="quarter" idx="10"/>
          </p:nvPr>
        </p:nvSpPr>
        <p:spPr/>
        <p:txBody>
          <a:bodyPr/>
          <a:lstStyle/>
          <a:p>
            <a:fld id="{DAD3987A-74E1-BA49-8B8E-2391856A87A9}" type="slidenum">
              <a:rPr lang="en-US" smtClean="0"/>
              <a:t>3</a:t>
            </a:fld>
            <a:endParaRPr lang="en-US"/>
          </a:p>
        </p:txBody>
      </p:sp>
    </p:spTree>
    <p:extLst>
      <p:ext uri="{BB962C8B-B14F-4D97-AF65-F5344CB8AC3E}">
        <p14:creationId xmlns:p14="http://schemas.microsoft.com/office/powerpoint/2010/main" val="7309556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the prevalence of the unmeasured confounder among those with RHC is _click_ 0.175 and the _click_ prevalence among those without is _click_ 0.058. </a:t>
            </a:r>
          </a:p>
        </p:txBody>
      </p:sp>
      <p:sp>
        <p:nvSpPr>
          <p:cNvPr id="4" name="Slide Number Placeholder 3"/>
          <p:cNvSpPr>
            <a:spLocks noGrp="1"/>
          </p:cNvSpPr>
          <p:nvPr>
            <p:ph type="sldNum" sz="quarter" idx="10"/>
          </p:nvPr>
        </p:nvSpPr>
        <p:spPr/>
        <p:txBody>
          <a:bodyPr/>
          <a:lstStyle/>
          <a:p>
            <a:fld id="{DAD3987A-74E1-BA49-8B8E-2391856A87A9}" type="slidenum">
              <a:rPr lang="en-US" smtClean="0"/>
              <a:t>15</a:t>
            </a:fld>
            <a:endParaRPr lang="en-US"/>
          </a:p>
        </p:txBody>
      </p:sp>
    </p:spTree>
    <p:extLst>
      <p:ext uri="{BB962C8B-B14F-4D97-AF65-F5344CB8AC3E}">
        <p14:creationId xmlns:p14="http://schemas.microsoft.com/office/powerpoint/2010/main" val="20575565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0.175 divided by 0.058 will be 3, and will tip the analysis if the risk of death is 3, but there are other pairs of </a:t>
            </a:r>
            <a:r>
              <a:rPr lang="en-US" dirty="0" err="1"/>
              <a:t>prevalences</a:t>
            </a:r>
            <a:r>
              <a:rPr lang="en-US" dirty="0"/>
              <a:t> that will also have an effect of three that would tip the analysis at a different risk of death </a:t>
            </a:r>
          </a:p>
        </p:txBody>
      </p:sp>
      <p:sp>
        <p:nvSpPr>
          <p:cNvPr id="4" name="Slide Number Placeholder 3"/>
          <p:cNvSpPr>
            <a:spLocks noGrp="1"/>
          </p:cNvSpPr>
          <p:nvPr>
            <p:ph type="sldNum" sz="quarter" idx="10"/>
          </p:nvPr>
        </p:nvSpPr>
        <p:spPr/>
        <p:txBody>
          <a:bodyPr/>
          <a:lstStyle/>
          <a:p>
            <a:fld id="{DAD3987A-74E1-BA49-8B8E-2391856A87A9}" type="slidenum">
              <a:rPr lang="en-US" smtClean="0"/>
              <a:t>16</a:t>
            </a:fld>
            <a:endParaRPr lang="en-US"/>
          </a:p>
        </p:txBody>
      </p:sp>
    </p:spTree>
    <p:extLst>
      <p:ext uri="{BB962C8B-B14F-4D97-AF65-F5344CB8AC3E}">
        <p14:creationId xmlns:p14="http://schemas.microsoft.com/office/powerpoint/2010/main" val="1984285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Vanderweele</a:t>
            </a:r>
            <a:r>
              <a:rPr lang="en-US" dirty="0"/>
              <a:t> and Ding’s E-value answers a similar question as this quantified sensitivity analysis, it is the</a:t>
            </a:r>
            <a:r>
              <a:rPr lang="en-US" sz="1200" b="0" i="0" kern="1200" dirty="0">
                <a:solidFill>
                  <a:schemeClr val="tx1"/>
                </a:solidFill>
                <a:effectLst/>
                <a:latin typeface="+mn-lt"/>
                <a:ea typeface="+mn-ea"/>
                <a:cs typeface="+mn-cs"/>
              </a:rPr>
              <a:t> point that minimizes the strength of association, on the risk ratio scale, that an unmeasured confounder would need to have with both the exposure and outcome, conditional on the measured covariates, to explain away an observed exposure-outcome association. Again this is certainly one way to look at the analysis, but can be difficult contextualize without more information.</a:t>
            </a:r>
            <a:endParaRPr lang="en-US" dirty="0"/>
          </a:p>
        </p:txBody>
      </p:sp>
      <p:sp>
        <p:nvSpPr>
          <p:cNvPr id="4" name="Slide Number Placeholder 3"/>
          <p:cNvSpPr>
            <a:spLocks noGrp="1"/>
          </p:cNvSpPr>
          <p:nvPr>
            <p:ph type="sldNum" sz="quarter" idx="10"/>
          </p:nvPr>
        </p:nvSpPr>
        <p:spPr/>
        <p:txBody>
          <a:bodyPr/>
          <a:lstStyle/>
          <a:p>
            <a:fld id="{DAD3987A-74E1-BA49-8B8E-2391856A87A9}" type="slidenum">
              <a:rPr lang="en-US" smtClean="0"/>
              <a:t>17</a:t>
            </a:fld>
            <a:endParaRPr lang="en-US"/>
          </a:p>
        </p:txBody>
      </p:sp>
    </p:spTree>
    <p:extLst>
      <p:ext uri="{BB962C8B-B14F-4D97-AF65-F5344CB8AC3E}">
        <p14:creationId xmlns:p14="http://schemas.microsoft.com/office/powerpoint/2010/main" val="8907693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a:t>
            </a:r>
            <a:r>
              <a:rPr lang="en-US" dirty="0" err="1"/>
              <a:t>Vanderweele’s</a:t>
            </a:r>
            <a:r>
              <a:rPr lang="en-US" dirty="0"/>
              <a:t> E-value, we’d update the statement to change the needed risk of death and the increase in probability of RHC to 1.71-fold. Again, this 1.71 has a bit to unpack, so if this were an unmeasured binary confounder, this would mean </a:t>
            </a:r>
          </a:p>
        </p:txBody>
      </p:sp>
      <p:sp>
        <p:nvSpPr>
          <p:cNvPr id="4" name="Slide Number Placeholder 3"/>
          <p:cNvSpPr>
            <a:spLocks noGrp="1"/>
          </p:cNvSpPr>
          <p:nvPr>
            <p:ph type="sldNum" sz="quarter" idx="10"/>
          </p:nvPr>
        </p:nvSpPr>
        <p:spPr/>
        <p:txBody>
          <a:bodyPr/>
          <a:lstStyle/>
          <a:p>
            <a:fld id="{DAD3987A-74E1-BA49-8B8E-2391856A87A9}" type="slidenum">
              <a:rPr lang="en-US" smtClean="0"/>
              <a:t>18</a:t>
            </a:fld>
            <a:endParaRPr lang="en-US"/>
          </a:p>
        </p:txBody>
      </p:sp>
    </p:spTree>
    <p:extLst>
      <p:ext uri="{BB962C8B-B14F-4D97-AF65-F5344CB8AC3E}">
        <p14:creationId xmlns:p14="http://schemas.microsoft.com/office/powerpoint/2010/main" val="29355661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prevalence of the unmeasured confounder among those with RHC is _click_ 1 and among those without is _click_ 0.58. Our work is to create a simplified way to explore these sensitivity analyses as tipping points, as well as to contextualize them</a:t>
            </a:r>
          </a:p>
        </p:txBody>
      </p:sp>
      <p:sp>
        <p:nvSpPr>
          <p:cNvPr id="4" name="Slide Number Placeholder 3"/>
          <p:cNvSpPr>
            <a:spLocks noGrp="1"/>
          </p:cNvSpPr>
          <p:nvPr>
            <p:ph type="sldNum" sz="quarter" idx="10"/>
          </p:nvPr>
        </p:nvSpPr>
        <p:spPr/>
        <p:txBody>
          <a:bodyPr/>
          <a:lstStyle/>
          <a:p>
            <a:fld id="{DAD3987A-74E1-BA49-8B8E-2391856A87A9}" type="slidenum">
              <a:rPr lang="en-US" smtClean="0"/>
              <a:t>19</a:t>
            </a:fld>
            <a:endParaRPr lang="en-US"/>
          </a:p>
        </p:txBody>
      </p:sp>
    </p:spTree>
    <p:extLst>
      <p:ext uri="{BB962C8B-B14F-4D97-AF65-F5344CB8AC3E}">
        <p14:creationId xmlns:p14="http://schemas.microsoft.com/office/powerpoint/2010/main" val="5795895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addition, we’ve used similar methodology to create an adjusted e-value, where we allow you to input the value you are trying to adjust to, rather than always setting the adjusted limiting bound to one. I will demonstrate soon how we can use this with our observed covariates</a:t>
            </a:r>
          </a:p>
        </p:txBody>
      </p:sp>
      <p:sp>
        <p:nvSpPr>
          <p:cNvPr id="4" name="Slide Number Placeholder 3"/>
          <p:cNvSpPr>
            <a:spLocks noGrp="1"/>
          </p:cNvSpPr>
          <p:nvPr>
            <p:ph type="sldNum" sz="quarter" idx="10"/>
          </p:nvPr>
        </p:nvSpPr>
        <p:spPr/>
        <p:txBody>
          <a:bodyPr/>
          <a:lstStyle/>
          <a:p>
            <a:fld id="{DAD3987A-74E1-BA49-8B8E-2391856A87A9}" type="slidenum">
              <a:rPr lang="en-US" smtClean="0"/>
              <a:t>20</a:t>
            </a:fld>
            <a:endParaRPr lang="en-US"/>
          </a:p>
        </p:txBody>
      </p:sp>
    </p:spTree>
    <p:extLst>
      <p:ext uri="{BB962C8B-B14F-4D97-AF65-F5344CB8AC3E}">
        <p14:creationId xmlns:p14="http://schemas.microsoft.com/office/powerpoint/2010/main" val="34112754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spend a minute on this plot -- this is a plot we’ve come up with that we’re calling an ”observed bias plot” the light blue shaded region shows the confidence interval for the observed exposure – outcome effect with all covariates included in the analysis, so here the effect between RHC and 30 day survival, in our case it is about (1.11 to 1.37). The blue line down the center is the observed point estimate, in this case it is a hazard ratio around 1.24. Each black line is the exposure-outcome effect that would have been observed had the covariate indicated not been observed. For example this top one here _click_ is the observed effect between RHC and 30 day survival if we had not observed DNR status on day 1 _click_. The purple stars represent the “observed covariate E-values” These represent what the E-value would be if the *only* unmeasured confounder that were missing is the one that is dropped. So this E-value here _click_ represents what the E-value would be if DNR status on day 1 were the only missing covariate. This gives some contextualization to the E-value, allowing you to imagine it in the context of your observed covariates</a:t>
            </a:r>
          </a:p>
        </p:txBody>
      </p:sp>
      <p:sp>
        <p:nvSpPr>
          <p:cNvPr id="4" name="Slide Number Placeholder 3"/>
          <p:cNvSpPr>
            <a:spLocks noGrp="1"/>
          </p:cNvSpPr>
          <p:nvPr>
            <p:ph type="sldNum" sz="quarter" idx="10"/>
          </p:nvPr>
        </p:nvSpPr>
        <p:spPr/>
        <p:txBody>
          <a:bodyPr/>
          <a:lstStyle/>
          <a:p>
            <a:fld id="{DAD3987A-74E1-BA49-8B8E-2391856A87A9}" type="slidenum">
              <a:rPr lang="en-US" smtClean="0"/>
              <a:t>21</a:t>
            </a:fld>
            <a:endParaRPr lang="en-US"/>
          </a:p>
        </p:txBody>
      </p:sp>
    </p:spTree>
    <p:extLst>
      <p:ext uri="{BB962C8B-B14F-4D97-AF65-F5344CB8AC3E}">
        <p14:creationId xmlns:p14="http://schemas.microsoft.com/office/powerpoint/2010/main" val="29099813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include additional values at the bottom _click_ where we can observe what happens if we leave out groups of variables, such as Labs or physiological measurements. This begins to get at the question “what if we are missing a lot of unmeasured confounders”. We then also plot what an unmeasured confounder that would tip the analysis at the Lower Bound and at the point estimate would look like, along with the associated E-value. </a:t>
            </a:r>
          </a:p>
          <a:p>
            <a:endParaRPr lang="en-US" dirty="0"/>
          </a:p>
          <a:p>
            <a:r>
              <a:rPr lang="en-US" dirty="0"/>
              <a:t>add a purple line at 1.0</a:t>
            </a:r>
          </a:p>
        </p:txBody>
      </p:sp>
      <p:sp>
        <p:nvSpPr>
          <p:cNvPr id="4" name="Slide Number Placeholder 3"/>
          <p:cNvSpPr>
            <a:spLocks noGrp="1"/>
          </p:cNvSpPr>
          <p:nvPr>
            <p:ph type="sldNum" sz="quarter" idx="10"/>
          </p:nvPr>
        </p:nvSpPr>
        <p:spPr/>
        <p:txBody>
          <a:bodyPr/>
          <a:lstStyle/>
          <a:p>
            <a:fld id="{DAD3987A-74E1-BA49-8B8E-2391856A87A9}" type="slidenum">
              <a:rPr lang="en-US" smtClean="0"/>
              <a:t>22</a:t>
            </a:fld>
            <a:endParaRPr lang="en-US"/>
          </a:p>
        </p:txBody>
      </p:sp>
    </p:spTree>
    <p:extLst>
      <p:ext uri="{BB962C8B-B14F-4D97-AF65-F5344CB8AC3E}">
        <p14:creationId xmlns:p14="http://schemas.microsoft.com/office/powerpoint/2010/main" val="34446882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Given the observed lower bound of 1.11, the associated E-value is 1.46. Examining Observed bias plot we can add some context to this value. The only associated E-value close to this is that for DNR status on day 1. This implies that we would need to be missing an additional independent covariate akin to DNR status on day 1 in order to tip our analysis. Even dropping all physiological measurements would not reach an E-value great enough to tip this study to inconclusive.</a:t>
            </a:r>
            <a:endParaRPr lang="en-US" dirty="0"/>
          </a:p>
        </p:txBody>
      </p:sp>
      <p:sp>
        <p:nvSpPr>
          <p:cNvPr id="4" name="Slide Number Placeholder 3"/>
          <p:cNvSpPr>
            <a:spLocks noGrp="1"/>
          </p:cNvSpPr>
          <p:nvPr>
            <p:ph type="sldNum" sz="quarter" idx="10"/>
          </p:nvPr>
        </p:nvSpPr>
        <p:spPr/>
        <p:txBody>
          <a:bodyPr/>
          <a:lstStyle/>
          <a:p>
            <a:fld id="{DAD3987A-74E1-BA49-8B8E-2391856A87A9}" type="slidenum">
              <a:rPr lang="en-US" smtClean="0"/>
              <a:t>23</a:t>
            </a:fld>
            <a:endParaRPr lang="en-US"/>
          </a:p>
        </p:txBody>
      </p:sp>
    </p:spTree>
    <p:extLst>
      <p:ext uri="{BB962C8B-B14F-4D97-AF65-F5344CB8AC3E}">
        <p14:creationId xmlns:p14="http://schemas.microsoft.com/office/powerpoint/2010/main" val="40142601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we’ve created an R-package to calculate them</a:t>
            </a:r>
          </a:p>
        </p:txBody>
      </p:sp>
      <p:sp>
        <p:nvSpPr>
          <p:cNvPr id="4" name="Slide Number Placeholder 3"/>
          <p:cNvSpPr>
            <a:spLocks noGrp="1"/>
          </p:cNvSpPr>
          <p:nvPr>
            <p:ph type="sldNum" sz="quarter" idx="10"/>
          </p:nvPr>
        </p:nvSpPr>
        <p:spPr/>
        <p:txBody>
          <a:bodyPr/>
          <a:lstStyle/>
          <a:p>
            <a:fld id="{DAD3987A-74E1-BA49-8B8E-2391856A87A9}" type="slidenum">
              <a:rPr lang="en-US" smtClean="0"/>
              <a:t>24</a:t>
            </a:fld>
            <a:endParaRPr lang="en-US"/>
          </a:p>
        </p:txBody>
      </p:sp>
    </p:spTree>
    <p:extLst>
      <p:ext uri="{BB962C8B-B14F-4D97-AF65-F5344CB8AC3E}">
        <p14:creationId xmlns:p14="http://schemas.microsoft.com/office/powerpoint/2010/main" val="13418673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formally defined these tipping point analyses for binary and continuous unmeasured confounders</a:t>
            </a:r>
          </a:p>
        </p:txBody>
      </p:sp>
      <p:sp>
        <p:nvSpPr>
          <p:cNvPr id="4" name="Slide Number Placeholder 3"/>
          <p:cNvSpPr>
            <a:spLocks noGrp="1"/>
          </p:cNvSpPr>
          <p:nvPr>
            <p:ph type="sldNum" sz="quarter" idx="10"/>
          </p:nvPr>
        </p:nvSpPr>
        <p:spPr/>
        <p:txBody>
          <a:bodyPr/>
          <a:lstStyle/>
          <a:p>
            <a:fld id="{DAD3987A-74E1-BA49-8B8E-2391856A87A9}" type="slidenum">
              <a:rPr lang="en-US" smtClean="0"/>
              <a:t>4</a:t>
            </a:fld>
            <a:endParaRPr lang="en-US"/>
          </a:p>
        </p:txBody>
      </p:sp>
    </p:spTree>
    <p:extLst>
      <p:ext uri="{BB962C8B-B14F-4D97-AF65-F5344CB8AC3E}">
        <p14:creationId xmlns:p14="http://schemas.microsoft.com/office/powerpoint/2010/main" val="16446628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Put hypotheticals at top</a:t>
            </a:r>
          </a:p>
          <a:p>
            <a:r>
              <a:rPr lang="en-US" dirty="0"/>
              <a:t>Make the black blue</a:t>
            </a:r>
          </a:p>
          <a:p>
            <a:r>
              <a:rPr lang="en-US"/>
              <a:t>Add a line at 1.0</a:t>
            </a:r>
          </a:p>
        </p:txBody>
      </p:sp>
      <p:sp>
        <p:nvSpPr>
          <p:cNvPr id="4" name="Slide Number Placeholder 3"/>
          <p:cNvSpPr>
            <a:spLocks noGrp="1"/>
          </p:cNvSpPr>
          <p:nvPr>
            <p:ph type="sldNum" sz="quarter" idx="5"/>
          </p:nvPr>
        </p:nvSpPr>
        <p:spPr/>
        <p:txBody>
          <a:bodyPr/>
          <a:lstStyle/>
          <a:p>
            <a:fld id="{DAD3987A-74E1-BA49-8B8E-2391856A87A9}" type="slidenum">
              <a:rPr lang="en-US" smtClean="0"/>
              <a:t>26</a:t>
            </a:fld>
            <a:endParaRPr lang="en-US"/>
          </a:p>
        </p:txBody>
      </p:sp>
    </p:spTree>
    <p:extLst>
      <p:ext uri="{BB962C8B-B14F-4D97-AF65-F5344CB8AC3E}">
        <p14:creationId xmlns:p14="http://schemas.microsoft.com/office/powerpoint/2010/main" val="30259877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The exposure outcome effect leaving out one covariate or a group of covariates at a time</a:t>
            </a:r>
          </a:p>
          <a:p>
            <a:pPr marL="171450" indent="-171450">
              <a:buFontTx/>
              <a:buChar char="-"/>
            </a:pPr>
            <a:r>
              <a:rPr lang="en-US" dirty="0"/>
              <a:t>The E-value for moving the observed exposure-outcome effect to the observed bias effect, or the effect after you’ve left out a covariate or group of covariates</a:t>
            </a:r>
          </a:p>
          <a:p>
            <a:pPr marL="171450" indent="-171450">
              <a:buFontTx/>
              <a:buChar char="-"/>
            </a:pPr>
            <a:r>
              <a:rPr lang="en-US" dirty="0"/>
              <a:t>A plot for displaying these</a:t>
            </a:r>
          </a:p>
        </p:txBody>
      </p:sp>
      <p:sp>
        <p:nvSpPr>
          <p:cNvPr id="4" name="Slide Number Placeholder 3"/>
          <p:cNvSpPr>
            <a:spLocks noGrp="1"/>
          </p:cNvSpPr>
          <p:nvPr>
            <p:ph type="sldNum" sz="quarter" idx="5"/>
          </p:nvPr>
        </p:nvSpPr>
        <p:spPr/>
        <p:txBody>
          <a:bodyPr/>
          <a:lstStyle/>
          <a:p>
            <a:fld id="{DAD3987A-74E1-BA49-8B8E-2391856A87A9}" type="slidenum">
              <a:rPr lang="en-US" smtClean="0"/>
              <a:t>6</a:t>
            </a:fld>
            <a:endParaRPr lang="en-US"/>
          </a:p>
        </p:txBody>
      </p:sp>
    </p:spTree>
    <p:extLst>
      <p:ext uri="{BB962C8B-B14F-4D97-AF65-F5344CB8AC3E}">
        <p14:creationId xmlns:p14="http://schemas.microsoft.com/office/powerpoint/2010/main" val="5732399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dataset is assessing the </a:t>
            </a:r>
            <a:r>
              <a:rPr lang="en-US" sz="1200" b="0" i="0" kern="1200" dirty="0">
                <a:solidFill>
                  <a:schemeClr val="tx1"/>
                </a:solidFill>
                <a:effectLst/>
                <a:latin typeface="+mn-lt"/>
                <a:ea typeface="+mn-ea"/>
                <a:cs typeface="+mn-cs"/>
              </a:rPr>
              <a:t>effectiveness of right heart catheterization (RHC) in the initial care of critically ill patients. </a:t>
            </a:r>
          </a:p>
          <a:p>
            <a:r>
              <a:rPr lang="en-US" dirty="0"/>
              <a:t>Publically available</a:t>
            </a:r>
          </a:p>
        </p:txBody>
      </p:sp>
      <p:sp>
        <p:nvSpPr>
          <p:cNvPr id="4" name="Slide Number Placeholder 3"/>
          <p:cNvSpPr>
            <a:spLocks noGrp="1"/>
          </p:cNvSpPr>
          <p:nvPr>
            <p:ph type="sldNum" sz="quarter" idx="10"/>
          </p:nvPr>
        </p:nvSpPr>
        <p:spPr/>
        <p:txBody>
          <a:bodyPr/>
          <a:lstStyle/>
          <a:p>
            <a:fld id="{DAD3987A-74E1-BA49-8B8E-2391856A87A9}" type="slidenum">
              <a:rPr lang="en-US" smtClean="0"/>
              <a:t>8</a:t>
            </a:fld>
            <a:endParaRPr lang="en-US"/>
          </a:p>
        </p:txBody>
      </p:sp>
    </p:spTree>
    <p:extLst>
      <p:ext uri="{BB962C8B-B14F-4D97-AF65-F5344CB8AC3E}">
        <p14:creationId xmlns:p14="http://schemas.microsoft.com/office/powerpoint/2010/main" val="6861541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We chose 20 covariates to include for demonstration purposes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Demographics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Comorbidities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Physiological measurements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Diagnosis categories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APACHE score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SUPPORT </a:t>
            </a:r>
            <a:r>
              <a:rPr lang="en-US" dirty="0"/>
              <a:t>model estimate of the probability of surviving 2 months</a:t>
            </a:r>
          </a:p>
          <a:p>
            <a:pPr marL="171450" indent="-171450">
              <a:buFont typeface="Arial" panose="020B0604020202020204" pitchFamily="34" charset="0"/>
              <a:buChar char="•"/>
            </a:pPr>
            <a:r>
              <a:rPr lang="en-US" dirty="0"/>
              <a:t>DNR status on day 1</a:t>
            </a:r>
          </a:p>
        </p:txBody>
      </p:sp>
      <p:sp>
        <p:nvSpPr>
          <p:cNvPr id="4" name="Slide Number Placeholder 3"/>
          <p:cNvSpPr>
            <a:spLocks noGrp="1"/>
          </p:cNvSpPr>
          <p:nvPr>
            <p:ph type="sldNum" sz="quarter" idx="10"/>
          </p:nvPr>
        </p:nvSpPr>
        <p:spPr/>
        <p:txBody>
          <a:bodyPr/>
          <a:lstStyle/>
          <a:p>
            <a:fld id="{DAD3987A-74E1-BA49-8B8E-2391856A87A9}" type="slidenum">
              <a:rPr lang="en-US" smtClean="0"/>
              <a:t>9</a:t>
            </a:fld>
            <a:endParaRPr lang="en-US"/>
          </a:p>
        </p:txBody>
      </p:sp>
    </p:spTree>
    <p:extLst>
      <p:ext uri="{BB962C8B-B14F-4D97-AF65-F5344CB8AC3E}">
        <p14:creationId xmlns:p14="http://schemas.microsoft.com/office/powerpoint/2010/main" val="6183069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AD3987A-74E1-BA49-8B8E-2391856A87A9}" type="slidenum">
              <a:rPr lang="en-US" smtClean="0"/>
              <a:t>10</a:t>
            </a:fld>
            <a:endParaRPr lang="en-US"/>
          </a:p>
        </p:txBody>
      </p:sp>
    </p:spTree>
    <p:extLst>
      <p:ext uri="{BB962C8B-B14F-4D97-AF65-F5344CB8AC3E}">
        <p14:creationId xmlns:p14="http://schemas.microsoft.com/office/powerpoint/2010/main" val="30727030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Similar to our observed bias effect</a:t>
            </a:r>
          </a:p>
        </p:txBody>
      </p:sp>
      <p:sp>
        <p:nvSpPr>
          <p:cNvPr id="4" name="Slide Number Placeholder 3"/>
          <p:cNvSpPr>
            <a:spLocks noGrp="1"/>
          </p:cNvSpPr>
          <p:nvPr>
            <p:ph type="sldNum" sz="quarter" idx="5"/>
          </p:nvPr>
        </p:nvSpPr>
        <p:spPr/>
        <p:txBody>
          <a:bodyPr/>
          <a:lstStyle/>
          <a:p>
            <a:fld id="{DAD3987A-74E1-BA49-8B8E-2391856A87A9}" type="slidenum">
              <a:rPr lang="en-US" smtClean="0"/>
              <a:t>12</a:t>
            </a:fld>
            <a:endParaRPr lang="en-US"/>
          </a:p>
        </p:txBody>
      </p:sp>
    </p:spTree>
    <p:extLst>
      <p:ext uri="{BB962C8B-B14F-4D97-AF65-F5344CB8AC3E}">
        <p14:creationId xmlns:p14="http://schemas.microsoft.com/office/powerpoint/2010/main" val="1299996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like this sensitivity analysis, but </a:t>
            </a:r>
            <a:r>
              <a:rPr lang="en-US" dirty="0" err="1"/>
              <a:t>practicioners</a:t>
            </a:r>
            <a:r>
              <a:rPr lang="en-US" dirty="0"/>
              <a:t> get stuck here _click_ – it may be difficult to determine how likely you are to see a covariate such as this. _click_ Another difficulty is this 3 actually has a bit behind it to unpack. What does this actually mean for a real unmeasured confounder? Well if it is binary, it means</a:t>
            </a:r>
          </a:p>
        </p:txBody>
      </p:sp>
      <p:sp>
        <p:nvSpPr>
          <p:cNvPr id="4" name="Slide Number Placeholder 3"/>
          <p:cNvSpPr>
            <a:spLocks noGrp="1"/>
          </p:cNvSpPr>
          <p:nvPr>
            <p:ph type="sldNum" sz="quarter" idx="10"/>
          </p:nvPr>
        </p:nvSpPr>
        <p:spPr/>
        <p:txBody>
          <a:bodyPr/>
          <a:lstStyle/>
          <a:p>
            <a:fld id="{DAD3987A-74E1-BA49-8B8E-2391856A87A9}" type="slidenum">
              <a:rPr lang="en-US" smtClean="0"/>
              <a:t>14</a:t>
            </a:fld>
            <a:endParaRPr lang="en-US"/>
          </a:p>
        </p:txBody>
      </p:sp>
    </p:spTree>
    <p:extLst>
      <p:ext uri="{BB962C8B-B14F-4D97-AF65-F5344CB8AC3E}">
        <p14:creationId xmlns:p14="http://schemas.microsoft.com/office/powerpoint/2010/main" val="41086281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7FDE9D5-7B5D-8E47-98FE-CA78FC28B526}" type="datetimeFigureOut">
              <a:rPr lang="en-US" smtClean="0"/>
              <a:t>11/29/18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F471FBE-9427-F048-8171-3C8E4E612677}" type="slidenum">
              <a:rPr lang="en-US" smtClean="0"/>
              <a:t>‹#›</a:t>
            </a:fld>
            <a:endParaRPr lang="en-US"/>
          </a:p>
        </p:txBody>
      </p:sp>
    </p:spTree>
    <p:extLst>
      <p:ext uri="{BB962C8B-B14F-4D97-AF65-F5344CB8AC3E}">
        <p14:creationId xmlns:p14="http://schemas.microsoft.com/office/powerpoint/2010/main" val="646872787"/>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FDE9D5-7B5D-8E47-98FE-CA78FC28B526}" type="datetimeFigureOut">
              <a:rPr lang="en-US" smtClean="0"/>
              <a:t>11/29/18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471FBE-9427-F048-8171-3C8E4E612677}" type="slidenum">
              <a:rPr lang="en-US" smtClean="0"/>
              <a:t>‹#›</a:t>
            </a:fld>
            <a:endParaRPr lang="en-US"/>
          </a:p>
        </p:txBody>
      </p:sp>
    </p:spTree>
    <p:extLst>
      <p:ext uri="{BB962C8B-B14F-4D97-AF65-F5344CB8AC3E}">
        <p14:creationId xmlns:p14="http://schemas.microsoft.com/office/powerpoint/2010/main" val="16312196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FDE9D5-7B5D-8E47-98FE-CA78FC28B526}" type="datetimeFigureOut">
              <a:rPr lang="en-US" smtClean="0"/>
              <a:t>11/29/18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471FBE-9427-F048-8171-3C8E4E612677}" type="slidenum">
              <a:rPr lang="en-US" smtClean="0"/>
              <a:t>‹#›</a:t>
            </a:fld>
            <a:endParaRPr lang="en-US"/>
          </a:p>
        </p:txBody>
      </p:sp>
    </p:spTree>
    <p:extLst>
      <p:ext uri="{BB962C8B-B14F-4D97-AF65-F5344CB8AC3E}">
        <p14:creationId xmlns:p14="http://schemas.microsoft.com/office/powerpoint/2010/main" val="1527448631"/>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ormAutofit/>
          </a:bodyPr>
          <a:lstStyle>
            <a:lvl1pPr>
              <a:defRPr sz="3600">
                <a:solidFill>
                  <a:schemeClr val="bg1"/>
                </a:solidFill>
                <a:latin typeface="Franklin Gothic Medium" panose="020B0603020102020204" pitchFamily="34" charset="0"/>
              </a:defRPr>
            </a:lvl1pPr>
            <a:lvl2pPr>
              <a:defRPr sz="3200">
                <a:solidFill>
                  <a:schemeClr val="bg1"/>
                </a:solidFill>
                <a:latin typeface="Franklin Gothic Medium" panose="020B0603020102020204" pitchFamily="34" charset="0"/>
              </a:defRPr>
            </a:lvl2pPr>
            <a:lvl3pPr>
              <a:defRPr sz="2800">
                <a:solidFill>
                  <a:schemeClr val="bg1"/>
                </a:solidFill>
                <a:latin typeface="Franklin Gothic Medium" panose="020B0603020102020204" pitchFamily="34" charset="0"/>
              </a:defRPr>
            </a:lvl3pPr>
            <a:lvl4pPr>
              <a:defRPr sz="2400">
                <a:solidFill>
                  <a:schemeClr val="bg1"/>
                </a:solidFill>
                <a:latin typeface="Franklin Gothic Medium" panose="020B0603020102020204" pitchFamily="34" charset="0"/>
              </a:defRPr>
            </a:lvl4pPr>
            <a:lvl5pPr>
              <a:defRPr sz="2400">
                <a:solidFill>
                  <a:schemeClr val="bg1"/>
                </a:solidFill>
                <a:latin typeface="Franklin Gothic Medium" panose="020B06030201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37FDE9D5-7B5D-8E47-98FE-CA78FC28B526}" type="datetimeFigureOut">
              <a:rPr lang="en-US" smtClean="0"/>
              <a:t>11/29/18</a:t>
            </a:fld>
            <a:endParaRPr lang="en-US"/>
          </a:p>
        </p:txBody>
      </p:sp>
      <p:sp>
        <p:nvSpPr>
          <p:cNvPr id="5" name="Footer Placeholder 4"/>
          <p:cNvSpPr>
            <a:spLocks noGrp="1"/>
          </p:cNvSpPr>
          <p:nvPr>
            <p:ph type="ftr" sz="quarter" idx="11"/>
          </p:nvPr>
        </p:nvSpPr>
        <p:spPr>
          <a:xfrm>
            <a:off x="3581400" y="6356350"/>
            <a:ext cx="4572000" cy="365125"/>
          </a:xfrm>
        </p:spPr>
        <p:txBody>
          <a:bodyPr/>
          <a:lstStyle/>
          <a:p>
            <a:endParaRPr lang="en-US" dirty="0"/>
          </a:p>
        </p:txBody>
      </p:sp>
      <p:sp>
        <p:nvSpPr>
          <p:cNvPr id="6" name="Slide Number Placeholder 5"/>
          <p:cNvSpPr>
            <a:spLocks noGrp="1"/>
          </p:cNvSpPr>
          <p:nvPr>
            <p:ph type="sldNum" sz="quarter" idx="12"/>
          </p:nvPr>
        </p:nvSpPr>
        <p:spPr/>
        <p:txBody>
          <a:bodyPr/>
          <a:lstStyle/>
          <a:p>
            <a:fld id="{6F471FBE-9427-F048-8171-3C8E4E612677}" type="slidenum">
              <a:rPr lang="en-US" smtClean="0"/>
              <a:t>‹#›</a:t>
            </a:fld>
            <a:endParaRPr lang="en-US"/>
          </a:p>
        </p:txBody>
      </p:sp>
    </p:spTree>
    <p:extLst>
      <p:ext uri="{BB962C8B-B14F-4D97-AF65-F5344CB8AC3E}">
        <p14:creationId xmlns:p14="http://schemas.microsoft.com/office/powerpoint/2010/main" val="27934193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7FDE9D5-7B5D-8E47-98FE-CA78FC28B526}" type="datetimeFigureOut">
              <a:rPr lang="en-US" smtClean="0"/>
              <a:t>11/29/18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471FBE-9427-F048-8171-3C8E4E612677}" type="slidenum">
              <a:rPr lang="en-US" smtClean="0"/>
              <a:t>‹#›</a:t>
            </a:fld>
            <a:endParaRPr lang="en-US"/>
          </a:p>
        </p:txBody>
      </p:sp>
    </p:spTree>
    <p:extLst>
      <p:ext uri="{BB962C8B-B14F-4D97-AF65-F5344CB8AC3E}">
        <p14:creationId xmlns:p14="http://schemas.microsoft.com/office/powerpoint/2010/main" val="523730799"/>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7FDE9D5-7B5D-8E47-98FE-CA78FC28B526}" type="datetimeFigureOut">
              <a:rPr lang="en-US" smtClean="0"/>
              <a:t>11/29/18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471FBE-9427-F048-8171-3C8E4E612677}" type="slidenum">
              <a:rPr lang="en-US" smtClean="0"/>
              <a:t>‹#›</a:t>
            </a:fld>
            <a:endParaRPr lang="en-US"/>
          </a:p>
        </p:txBody>
      </p:sp>
    </p:spTree>
    <p:extLst>
      <p:ext uri="{BB962C8B-B14F-4D97-AF65-F5344CB8AC3E}">
        <p14:creationId xmlns:p14="http://schemas.microsoft.com/office/powerpoint/2010/main" val="1180079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7FDE9D5-7B5D-8E47-98FE-CA78FC28B526}" type="datetimeFigureOut">
              <a:rPr lang="en-US" smtClean="0"/>
              <a:t>11/29/18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F471FBE-9427-F048-8171-3C8E4E612677}" type="slidenum">
              <a:rPr lang="en-US" smtClean="0"/>
              <a:t>‹#›</a:t>
            </a:fld>
            <a:endParaRPr lang="en-US"/>
          </a:p>
        </p:txBody>
      </p:sp>
    </p:spTree>
    <p:extLst>
      <p:ext uri="{BB962C8B-B14F-4D97-AF65-F5344CB8AC3E}">
        <p14:creationId xmlns:p14="http://schemas.microsoft.com/office/powerpoint/2010/main" val="42257171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2338304"/>
            <a:ext cx="10515600" cy="1325563"/>
          </a:xfrm>
        </p:spPr>
        <p:txBody>
          <a:bodyPr/>
          <a:lstStyle>
            <a:lvl1pPr>
              <a:defRPr>
                <a:solidFill>
                  <a:schemeClr val="tx1">
                    <a:lumMod val="85000"/>
                    <a:lumOff val="15000"/>
                  </a:schemeClr>
                </a:solidFill>
              </a:defRPr>
            </a:lvl1pPr>
          </a:lstStyle>
          <a:p>
            <a:r>
              <a:rPr lang="en-US" dirty="0"/>
              <a:t>Click to edit Master title style</a:t>
            </a:r>
          </a:p>
        </p:txBody>
      </p:sp>
      <p:sp>
        <p:nvSpPr>
          <p:cNvPr id="3" name="Date Placeholder 2"/>
          <p:cNvSpPr>
            <a:spLocks noGrp="1"/>
          </p:cNvSpPr>
          <p:nvPr>
            <p:ph type="dt" sz="half" idx="10"/>
          </p:nvPr>
        </p:nvSpPr>
        <p:spPr/>
        <p:txBody>
          <a:bodyPr/>
          <a:lstStyle/>
          <a:p>
            <a:fld id="{37FDE9D5-7B5D-8E47-98FE-CA78FC28B526}" type="datetimeFigureOut">
              <a:rPr lang="en-US" smtClean="0"/>
              <a:t>11/29/18</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F471FBE-9427-F048-8171-3C8E4E612677}" type="slidenum">
              <a:rPr lang="en-US" smtClean="0"/>
              <a:t>‹#›</a:t>
            </a:fld>
            <a:endParaRPr lang="en-US"/>
          </a:p>
        </p:txBody>
      </p:sp>
    </p:spTree>
    <p:extLst>
      <p:ext uri="{BB962C8B-B14F-4D97-AF65-F5344CB8AC3E}">
        <p14:creationId xmlns:p14="http://schemas.microsoft.com/office/powerpoint/2010/main" val="11197547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FDE9D5-7B5D-8E47-98FE-CA78FC28B526}" type="datetimeFigureOut">
              <a:rPr lang="en-US" smtClean="0"/>
              <a:t>11/29/18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F471FBE-9427-F048-8171-3C8E4E612677}" type="slidenum">
              <a:rPr lang="en-US" smtClean="0"/>
              <a:t>‹#›</a:t>
            </a:fld>
            <a:endParaRPr lang="en-US"/>
          </a:p>
        </p:txBody>
      </p:sp>
    </p:spTree>
    <p:extLst>
      <p:ext uri="{BB962C8B-B14F-4D97-AF65-F5344CB8AC3E}">
        <p14:creationId xmlns:p14="http://schemas.microsoft.com/office/powerpoint/2010/main" val="16743032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FDE9D5-7B5D-8E47-98FE-CA78FC28B526}" type="datetimeFigureOut">
              <a:rPr lang="en-US" smtClean="0"/>
              <a:t>11/29/18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471FBE-9427-F048-8171-3C8E4E612677}" type="slidenum">
              <a:rPr lang="en-US" smtClean="0"/>
              <a:t>‹#›</a:t>
            </a:fld>
            <a:endParaRPr lang="en-US"/>
          </a:p>
        </p:txBody>
      </p:sp>
    </p:spTree>
    <p:extLst>
      <p:ext uri="{BB962C8B-B14F-4D97-AF65-F5344CB8AC3E}">
        <p14:creationId xmlns:p14="http://schemas.microsoft.com/office/powerpoint/2010/main" val="36695088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FDE9D5-7B5D-8E47-98FE-CA78FC28B526}" type="datetimeFigureOut">
              <a:rPr lang="en-US" smtClean="0"/>
              <a:t>11/29/18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471FBE-9427-F048-8171-3C8E4E612677}" type="slidenum">
              <a:rPr lang="en-US" smtClean="0"/>
              <a:t>‹#›</a:t>
            </a:fld>
            <a:endParaRPr lang="en-US"/>
          </a:p>
        </p:txBody>
      </p:sp>
    </p:spTree>
    <p:extLst>
      <p:ext uri="{BB962C8B-B14F-4D97-AF65-F5344CB8AC3E}">
        <p14:creationId xmlns:p14="http://schemas.microsoft.com/office/powerpoint/2010/main" val="32724936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FDE9D5-7B5D-8E47-98FE-CA78FC28B526}" type="datetimeFigureOut">
              <a:rPr lang="en-US" smtClean="0"/>
              <a:t>11/29/18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cap="small" spc="300" dirty="0">
                <a:solidFill>
                  <a:schemeClr val="bg2">
                    <a:lumMod val="60000"/>
                    <a:lumOff val="40000"/>
                  </a:schemeClr>
                </a:solidFill>
              </a:rPr>
              <a:t>Data Day Texas 2018 </a:t>
            </a:r>
          </a:p>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F471FBE-9427-F048-8171-3C8E4E612677}" type="slidenum">
              <a:rPr lang="en-US" smtClean="0"/>
              <a:t>‹#›</a:t>
            </a:fld>
            <a:endParaRPr lang="en-US"/>
          </a:p>
        </p:txBody>
      </p:sp>
      <p:sp>
        <p:nvSpPr>
          <p:cNvPr id="8" name="Rectangle 7">
            <a:extLst>
              <a:ext uri="{FF2B5EF4-FFF2-40B4-BE49-F238E27FC236}">
                <a16:creationId xmlns:a16="http://schemas.microsoft.com/office/drawing/2014/main" id="{3A392F2D-3435-CB4E-8F7B-EA5AF796A3FB}"/>
              </a:ext>
            </a:extLst>
          </p:cNvPr>
          <p:cNvSpPr/>
          <p:nvPr userDrawn="1"/>
        </p:nvSpPr>
        <p:spPr>
          <a:xfrm>
            <a:off x="3896139" y="6356350"/>
            <a:ext cx="4373218" cy="307777"/>
          </a:xfrm>
          <a:prstGeom prst="rect">
            <a:avLst/>
          </a:prstGeom>
        </p:spPr>
        <p:txBody>
          <a:bodyPr wrap="square">
            <a:spAutoFit/>
          </a:bodyPr>
          <a:lstStyle/>
          <a:p>
            <a:pPr algn="ctr"/>
            <a:r>
              <a:rPr lang="en-US" sz="1400" kern="0" cap="small" spc="300" baseline="0" dirty="0">
                <a:solidFill>
                  <a:schemeClr val="bg2">
                    <a:lumMod val="60000"/>
                    <a:lumOff val="40000"/>
                  </a:schemeClr>
                </a:solidFill>
              </a:rPr>
              <a:t>Health policy takeout Thursday</a:t>
            </a:r>
          </a:p>
        </p:txBody>
      </p:sp>
    </p:spTree>
    <p:extLst>
      <p:ext uri="{BB962C8B-B14F-4D97-AF65-F5344CB8AC3E}">
        <p14:creationId xmlns:p14="http://schemas.microsoft.com/office/powerpoint/2010/main" val="3423194196"/>
      </p:ext>
    </p:extLst>
  </p:cSld>
  <p:clrMap bg1="lt1" tx1="dk1" bg2="lt2" tx2="dk2" accent1="accent1" accent2="accent2" accent3="accent3" accent4="accent4" accent5="accent5" accent6="accent6" hlink="hlink" folHlink="folHlink"/>
  <p:sldLayoutIdLst>
    <p:sldLayoutId id="2147483867" r:id="rId1"/>
    <p:sldLayoutId id="2147483868" r:id="rId2"/>
    <p:sldLayoutId id="2147483869" r:id="rId3"/>
    <p:sldLayoutId id="2147483870" r:id="rId4"/>
    <p:sldLayoutId id="2147483871" r:id="rId5"/>
    <p:sldLayoutId id="2147483872" r:id="rId6"/>
    <p:sldLayoutId id="2147483873" r:id="rId7"/>
    <p:sldLayoutId id="2147483874" r:id="rId8"/>
    <p:sldLayoutId id="2147483875" r:id="rId9"/>
    <p:sldLayoutId id="2147483876" r:id="rId10"/>
    <p:sldLayoutId id="2147483877" r:id="rId11"/>
  </p:sldLayoutIdLst>
  <p:txStyles>
    <p:titleStyle>
      <a:lvl1pPr algn="l" defTabSz="914400" rtl="0" eaLnBrk="1" latinLnBrk="0" hangingPunct="1">
        <a:lnSpc>
          <a:spcPct val="90000"/>
        </a:lnSpc>
        <a:spcBef>
          <a:spcPct val="0"/>
        </a:spcBef>
        <a:buNone/>
        <a:defRPr sz="6000" b="1" i="0" kern="1200">
          <a:solidFill>
            <a:schemeClr val="bg1"/>
          </a:solidFill>
          <a:latin typeface="Franklin Gothic Heavy" panose="020B06030201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doi.org/10.1093/ije/dyp289"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7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a:solidFill>
                  <a:schemeClr val="bg1"/>
                </a:solidFill>
                <a:latin typeface="Franklin Gothic Medium" charset="0"/>
                <a:ea typeface="Franklin Gothic Medium" charset="0"/>
                <a:cs typeface="Franklin Gothic Medium" charset="0"/>
              </a:rPr>
              <a:t>Sensitivity to unmeasured confounding – an E-value update</a:t>
            </a:r>
          </a:p>
        </p:txBody>
      </p:sp>
      <p:sp>
        <p:nvSpPr>
          <p:cNvPr id="3" name="Subtitle 2"/>
          <p:cNvSpPr>
            <a:spLocks noGrp="1"/>
          </p:cNvSpPr>
          <p:nvPr>
            <p:ph type="subTitle" idx="1"/>
          </p:nvPr>
        </p:nvSpPr>
        <p:spPr/>
        <p:txBody>
          <a:bodyPr/>
          <a:lstStyle/>
          <a:p>
            <a:r>
              <a:rPr lang="en-US" spc="300" dirty="0">
                <a:solidFill>
                  <a:schemeClr val="bg1"/>
                </a:solidFill>
                <a:latin typeface="Franklin Gothic Medium" charset="0"/>
                <a:ea typeface="Franklin Gothic Medium" charset="0"/>
                <a:cs typeface="Franklin Gothic Medium" charset="0"/>
              </a:rPr>
              <a:t>Lucy D’Agostino McGowan</a:t>
            </a:r>
          </a:p>
        </p:txBody>
      </p:sp>
    </p:spTree>
    <p:extLst>
      <p:ext uri="{BB962C8B-B14F-4D97-AF65-F5344CB8AC3E}">
        <p14:creationId xmlns:p14="http://schemas.microsoft.com/office/powerpoint/2010/main" val="2741059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A2136-C05A-FC49-90A4-96FF216CB055}"/>
              </a:ext>
            </a:extLst>
          </p:cNvPr>
          <p:cNvSpPr>
            <a:spLocks noGrp="1"/>
          </p:cNvSpPr>
          <p:nvPr>
            <p:ph type="title"/>
          </p:nvPr>
        </p:nvSpPr>
        <p:spPr/>
        <p:txBody>
          <a:bodyPr/>
          <a:lstStyle/>
          <a:p>
            <a:r>
              <a:rPr lang="en-US" dirty="0"/>
              <a:t>Right Heart Catheterization </a:t>
            </a:r>
            <a:r>
              <a:rPr lang="en-US" dirty="0">
                <a:solidFill>
                  <a:schemeClr val="accent1"/>
                </a:solidFill>
              </a:rPr>
              <a:t>data</a:t>
            </a:r>
          </a:p>
        </p:txBody>
      </p:sp>
      <p:sp>
        <p:nvSpPr>
          <p:cNvPr id="3" name="Content Placeholder 2">
            <a:extLst>
              <a:ext uri="{FF2B5EF4-FFF2-40B4-BE49-F238E27FC236}">
                <a16:creationId xmlns:a16="http://schemas.microsoft.com/office/drawing/2014/main" id="{5E31A4D4-00CB-CA47-92DE-7ECAD02D441E}"/>
              </a:ext>
            </a:extLst>
          </p:cNvPr>
          <p:cNvSpPr>
            <a:spLocks noGrp="1"/>
          </p:cNvSpPr>
          <p:nvPr>
            <p:ph idx="1"/>
          </p:nvPr>
        </p:nvSpPr>
        <p:spPr/>
        <p:txBody>
          <a:bodyPr>
            <a:normAutofit/>
          </a:bodyPr>
          <a:lstStyle/>
          <a:p>
            <a:r>
              <a:rPr lang="en-US" sz="4000" dirty="0"/>
              <a:t>Fit a propensity score model</a:t>
            </a:r>
          </a:p>
          <a:p>
            <a:r>
              <a:rPr lang="en-US" sz="4000" dirty="0"/>
              <a:t>Use ATO weights</a:t>
            </a:r>
          </a:p>
          <a:p>
            <a:r>
              <a:rPr lang="en-US" sz="4000" dirty="0"/>
              <a:t>Fit weighted cox model for 30 day survival</a:t>
            </a:r>
            <a:endParaRPr lang="en-US" dirty="0"/>
          </a:p>
        </p:txBody>
      </p:sp>
    </p:spTree>
    <p:extLst>
      <p:ext uri="{BB962C8B-B14F-4D97-AF65-F5344CB8AC3E}">
        <p14:creationId xmlns:p14="http://schemas.microsoft.com/office/powerpoint/2010/main" val="479301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5D666-B5A9-3B49-B5D7-C3462B063617}"/>
              </a:ext>
            </a:extLst>
          </p:cNvPr>
          <p:cNvSpPr>
            <a:spLocks noGrp="1"/>
          </p:cNvSpPr>
          <p:nvPr>
            <p:ph type="title"/>
          </p:nvPr>
        </p:nvSpPr>
        <p:spPr/>
        <p:txBody>
          <a:bodyPr/>
          <a:lstStyle/>
          <a:p>
            <a:r>
              <a:rPr lang="en-US" dirty="0"/>
              <a:t>Right heart catheterization</a:t>
            </a:r>
          </a:p>
        </p:txBody>
      </p:sp>
      <p:sp>
        <p:nvSpPr>
          <p:cNvPr id="3" name="Content Placeholder 2">
            <a:extLst>
              <a:ext uri="{FF2B5EF4-FFF2-40B4-BE49-F238E27FC236}">
                <a16:creationId xmlns:a16="http://schemas.microsoft.com/office/drawing/2014/main" id="{A1F96B10-2B31-614C-8F9D-F10C2A7B7A12}"/>
              </a:ext>
            </a:extLst>
          </p:cNvPr>
          <p:cNvSpPr>
            <a:spLocks noGrp="1"/>
          </p:cNvSpPr>
          <p:nvPr>
            <p:ph idx="1"/>
          </p:nvPr>
        </p:nvSpPr>
        <p:spPr/>
        <p:txBody>
          <a:bodyPr/>
          <a:lstStyle/>
          <a:p>
            <a:pPr marL="742950" indent="-742950">
              <a:buAutoNum type="arabicPeriod"/>
            </a:pPr>
            <a:r>
              <a:rPr lang="en-US" dirty="0"/>
              <a:t>Got </a:t>
            </a:r>
            <a:r>
              <a:rPr lang="en-US" b="1" dirty="0">
                <a:solidFill>
                  <a:schemeClr val="accent1"/>
                </a:solidFill>
              </a:rPr>
              <a:t>content experts </a:t>
            </a:r>
            <a:r>
              <a:rPr lang="en-US" dirty="0"/>
              <a:t>to confirm they had all important covariates</a:t>
            </a:r>
          </a:p>
          <a:p>
            <a:pPr marL="742950" indent="-742950">
              <a:buAutoNum type="arabicPeriod"/>
            </a:pPr>
            <a:r>
              <a:rPr lang="en-US" dirty="0">
                <a:solidFill>
                  <a:schemeClr val="tx1">
                    <a:lumMod val="75000"/>
                    <a:lumOff val="25000"/>
                  </a:schemeClr>
                </a:solidFill>
              </a:rPr>
              <a:t>Assessed how sensitive the model is to the removal of some covariates</a:t>
            </a:r>
          </a:p>
          <a:p>
            <a:pPr marL="742950" indent="-742950">
              <a:buAutoNum type="arabicPeriod"/>
            </a:pPr>
            <a:r>
              <a:rPr lang="en-US" dirty="0">
                <a:solidFill>
                  <a:schemeClr val="tx1">
                    <a:lumMod val="75000"/>
                    <a:lumOff val="25000"/>
                  </a:schemeClr>
                </a:solidFill>
              </a:rPr>
              <a:t>They did a real quantified sensitivity analysis </a:t>
            </a:r>
          </a:p>
          <a:p>
            <a:pPr marL="0" indent="0">
              <a:buNone/>
            </a:pPr>
            <a:r>
              <a:rPr lang="en-US" dirty="0">
                <a:solidFill>
                  <a:schemeClr val="tx1">
                    <a:lumMod val="75000"/>
                    <a:lumOff val="25000"/>
                  </a:schemeClr>
                </a:solidFill>
              </a:rPr>
              <a:t> </a:t>
            </a:r>
          </a:p>
        </p:txBody>
      </p:sp>
    </p:spTree>
    <p:extLst>
      <p:ext uri="{BB962C8B-B14F-4D97-AF65-F5344CB8AC3E}">
        <p14:creationId xmlns:p14="http://schemas.microsoft.com/office/powerpoint/2010/main" val="42097223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5D666-B5A9-3B49-B5D7-C3462B063617}"/>
              </a:ext>
            </a:extLst>
          </p:cNvPr>
          <p:cNvSpPr>
            <a:spLocks noGrp="1"/>
          </p:cNvSpPr>
          <p:nvPr>
            <p:ph type="title"/>
          </p:nvPr>
        </p:nvSpPr>
        <p:spPr/>
        <p:txBody>
          <a:bodyPr/>
          <a:lstStyle/>
          <a:p>
            <a:r>
              <a:rPr lang="en-US" dirty="0"/>
              <a:t>Right heart catheterization</a:t>
            </a:r>
          </a:p>
        </p:txBody>
      </p:sp>
      <p:sp>
        <p:nvSpPr>
          <p:cNvPr id="3" name="Content Placeholder 2">
            <a:extLst>
              <a:ext uri="{FF2B5EF4-FFF2-40B4-BE49-F238E27FC236}">
                <a16:creationId xmlns:a16="http://schemas.microsoft.com/office/drawing/2014/main" id="{A1F96B10-2B31-614C-8F9D-F10C2A7B7A12}"/>
              </a:ext>
            </a:extLst>
          </p:cNvPr>
          <p:cNvSpPr>
            <a:spLocks noGrp="1"/>
          </p:cNvSpPr>
          <p:nvPr>
            <p:ph idx="1"/>
          </p:nvPr>
        </p:nvSpPr>
        <p:spPr/>
        <p:txBody>
          <a:bodyPr/>
          <a:lstStyle/>
          <a:p>
            <a:pPr marL="742950" indent="-742950">
              <a:buAutoNum type="arabicPeriod"/>
            </a:pPr>
            <a:r>
              <a:rPr lang="en-US" dirty="0">
                <a:solidFill>
                  <a:schemeClr val="tx1">
                    <a:lumMod val="75000"/>
                    <a:lumOff val="25000"/>
                  </a:schemeClr>
                </a:solidFill>
              </a:rPr>
              <a:t>Got </a:t>
            </a:r>
            <a:r>
              <a:rPr lang="en-US" b="1" dirty="0">
                <a:solidFill>
                  <a:schemeClr val="tx1">
                    <a:lumMod val="75000"/>
                    <a:lumOff val="25000"/>
                  </a:schemeClr>
                </a:solidFill>
              </a:rPr>
              <a:t>content experts </a:t>
            </a:r>
            <a:r>
              <a:rPr lang="en-US" dirty="0">
                <a:solidFill>
                  <a:schemeClr val="tx1">
                    <a:lumMod val="75000"/>
                    <a:lumOff val="25000"/>
                  </a:schemeClr>
                </a:solidFill>
              </a:rPr>
              <a:t>to confirm they had all important covariates</a:t>
            </a:r>
          </a:p>
          <a:p>
            <a:pPr marL="742950" indent="-742950">
              <a:buAutoNum type="arabicPeriod"/>
            </a:pPr>
            <a:r>
              <a:rPr lang="en-US" dirty="0"/>
              <a:t>Assessed how sensitive the model is to the </a:t>
            </a:r>
            <a:r>
              <a:rPr lang="en-US" b="1" dirty="0">
                <a:solidFill>
                  <a:schemeClr val="accent1"/>
                </a:solidFill>
              </a:rPr>
              <a:t>removal of some covariates</a:t>
            </a:r>
          </a:p>
          <a:p>
            <a:pPr marL="742950" indent="-742950">
              <a:buAutoNum type="arabicPeriod"/>
            </a:pPr>
            <a:r>
              <a:rPr lang="en-US" dirty="0">
                <a:solidFill>
                  <a:schemeClr val="tx1">
                    <a:lumMod val="75000"/>
                    <a:lumOff val="25000"/>
                  </a:schemeClr>
                </a:solidFill>
              </a:rPr>
              <a:t>They did a real quantified sensitivity analysis </a:t>
            </a:r>
          </a:p>
          <a:p>
            <a:pPr marL="0" indent="0">
              <a:buNone/>
            </a:pPr>
            <a:r>
              <a:rPr lang="en-US" dirty="0"/>
              <a:t> </a:t>
            </a:r>
          </a:p>
        </p:txBody>
      </p:sp>
    </p:spTree>
    <p:extLst>
      <p:ext uri="{BB962C8B-B14F-4D97-AF65-F5344CB8AC3E}">
        <p14:creationId xmlns:p14="http://schemas.microsoft.com/office/powerpoint/2010/main" val="10041376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5D666-B5A9-3B49-B5D7-C3462B063617}"/>
              </a:ext>
            </a:extLst>
          </p:cNvPr>
          <p:cNvSpPr>
            <a:spLocks noGrp="1"/>
          </p:cNvSpPr>
          <p:nvPr>
            <p:ph type="title"/>
          </p:nvPr>
        </p:nvSpPr>
        <p:spPr/>
        <p:txBody>
          <a:bodyPr/>
          <a:lstStyle/>
          <a:p>
            <a:r>
              <a:rPr lang="en-US" dirty="0"/>
              <a:t>Right heart catheterization</a:t>
            </a:r>
          </a:p>
        </p:txBody>
      </p:sp>
      <p:sp>
        <p:nvSpPr>
          <p:cNvPr id="3" name="Content Placeholder 2">
            <a:extLst>
              <a:ext uri="{FF2B5EF4-FFF2-40B4-BE49-F238E27FC236}">
                <a16:creationId xmlns:a16="http://schemas.microsoft.com/office/drawing/2014/main" id="{A1F96B10-2B31-614C-8F9D-F10C2A7B7A12}"/>
              </a:ext>
            </a:extLst>
          </p:cNvPr>
          <p:cNvSpPr>
            <a:spLocks noGrp="1"/>
          </p:cNvSpPr>
          <p:nvPr>
            <p:ph idx="1"/>
          </p:nvPr>
        </p:nvSpPr>
        <p:spPr/>
        <p:txBody>
          <a:bodyPr/>
          <a:lstStyle/>
          <a:p>
            <a:pPr marL="742950" indent="-742950">
              <a:buAutoNum type="arabicPeriod"/>
            </a:pPr>
            <a:r>
              <a:rPr lang="en-US" dirty="0">
                <a:solidFill>
                  <a:schemeClr val="tx1">
                    <a:lumMod val="75000"/>
                    <a:lumOff val="25000"/>
                  </a:schemeClr>
                </a:solidFill>
              </a:rPr>
              <a:t>Got </a:t>
            </a:r>
            <a:r>
              <a:rPr lang="en-US" b="1" dirty="0">
                <a:solidFill>
                  <a:schemeClr val="tx1">
                    <a:lumMod val="75000"/>
                    <a:lumOff val="25000"/>
                  </a:schemeClr>
                </a:solidFill>
              </a:rPr>
              <a:t>content experts </a:t>
            </a:r>
            <a:r>
              <a:rPr lang="en-US" dirty="0">
                <a:solidFill>
                  <a:schemeClr val="tx1">
                    <a:lumMod val="75000"/>
                    <a:lumOff val="25000"/>
                  </a:schemeClr>
                </a:solidFill>
              </a:rPr>
              <a:t>to confirm they had all important covariates</a:t>
            </a:r>
          </a:p>
          <a:p>
            <a:pPr marL="742950" indent="-742950">
              <a:buAutoNum type="arabicPeriod"/>
            </a:pPr>
            <a:r>
              <a:rPr lang="en-US" dirty="0">
                <a:solidFill>
                  <a:schemeClr val="tx1">
                    <a:lumMod val="75000"/>
                    <a:lumOff val="25000"/>
                  </a:schemeClr>
                </a:solidFill>
              </a:rPr>
              <a:t>Assessed how sensitive the model is to the </a:t>
            </a:r>
            <a:r>
              <a:rPr lang="en-US" b="1" dirty="0">
                <a:solidFill>
                  <a:schemeClr val="tx1">
                    <a:lumMod val="75000"/>
                    <a:lumOff val="25000"/>
                  </a:schemeClr>
                </a:solidFill>
              </a:rPr>
              <a:t>removal of some covariates</a:t>
            </a:r>
          </a:p>
          <a:p>
            <a:pPr marL="742950" indent="-742950">
              <a:buAutoNum type="arabicPeriod"/>
            </a:pPr>
            <a:r>
              <a:rPr lang="en-US" dirty="0"/>
              <a:t>They perform a </a:t>
            </a:r>
            <a:r>
              <a:rPr lang="en-US" b="1" dirty="0">
                <a:solidFill>
                  <a:schemeClr val="accent1"/>
                </a:solidFill>
              </a:rPr>
              <a:t>quantified sensitivity </a:t>
            </a:r>
            <a:r>
              <a:rPr lang="en-US" dirty="0"/>
              <a:t>analysis </a:t>
            </a:r>
          </a:p>
          <a:p>
            <a:pPr marL="0" indent="0">
              <a:buNone/>
            </a:pPr>
            <a:r>
              <a:rPr lang="en-US" dirty="0"/>
              <a:t> </a:t>
            </a:r>
          </a:p>
        </p:txBody>
      </p:sp>
    </p:spTree>
    <p:extLst>
      <p:ext uri="{BB962C8B-B14F-4D97-AF65-F5344CB8AC3E}">
        <p14:creationId xmlns:p14="http://schemas.microsoft.com/office/powerpoint/2010/main" val="18994630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8554A-2696-5644-9C51-0B139D40233A}"/>
              </a:ext>
            </a:extLst>
          </p:cNvPr>
          <p:cNvSpPr>
            <a:spLocks noGrp="1"/>
          </p:cNvSpPr>
          <p:nvPr>
            <p:ph type="title"/>
          </p:nvPr>
        </p:nvSpPr>
        <p:spPr/>
        <p:txBody>
          <a:bodyPr/>
          <a:lstStyle/>
          <a:p>
            <a:r>
              <a:rPr lang="en-US" dirty="0"/>
              <a:t>Right heart catheterization</a:t>
            </a:r>
          </a:p>
        </p:txBody>
      </p:sp>
      <p:sp>
        <p:nvSpPr>
          <p:cNvPr id="3" name="Content Placeholder 2">
            <a:extLst>
              <a:ext uri="{FF2B5EF4-FFF2-40B4-BE49-F238E27FC236}">
                <a16:creationId xmlns:a16="http://schemas.microsoft.com/office/drawing/2014/main" id="{8E3FDB27-8B6D-AE4A-8B5E-B0FC6DA785AB}"/>
              </a:ext>
            </a:extLst>
          </p:cNvPr>
          <p:cNvSpPr>
            <a:spLocks noGrp="1"/>
          </p:cNvSpPr>
          <p:nvPr>
            <p:ph idx="1"/>
          </p:nvPr>
        </p:nvSpPr>
        <p:spPr/>
        <p:txBody>
          <a:bodyPr/>
          <a:lstStyle/>
          <a:p>
            <a:pPr marL="0" indent="0">
              <a:buNone/>
            </a:pPr>
            <a:r>
              <a:rPr lang="en-US" sz="4400" dirty="0"/>
              <a:t>A true relative hazard of </a:t>
            </a:r>
            <a:r>
              <a:rPr lang="en-US" sz="4400" b="1" dirty="0">
                <a:solidFill>
                  <a:schemeClr val="accent1"/>
                </a:solidFill>
              </a:rPr>
              <a:t>1.0</a:t>
            </a:r>
            <a:r>
              <a:rPr lang="en-US" sz="4400" dirty="0"/>
              <a:t> could be misrepresented as </a:t>
            </a:r>
            <a:r>
              <a:rPr lang="en-US" sz="4400" b="1" dirty="0">
                <a:solidFill>
                  <a:schemeClr val="accent1"/>
                </a:solidFill>
              </a:rPr>
              <a:t>1.21</a:t>
            </a:r>
            <a:r>
              <a:rPr lang="en-US" sz="4400" dirty="0"/>
              <a:t> if a missing covariate that simultaneously increased the </a:t>
            </a:r>
            <a:r>
              <a:rPr lang="en-US" sz="4400" b="1" dirty="0">
                <a:solidFill>
                  <a:schemeClr val="accent1"/>
                </a:solidFill>
              </a:rPr>
              <a:t>risk of death 3-fold </a:t>
            </a:r>
            <a:r>
              <a:rPr lang="en-US" sz="4400" dirty="0"/>
              <a:t>and the </a:t>
            </a:r>
            <a:r>
              <a:rPr lang="en-US" sz="4400" b="1" dirty="0">
                <a:solidFill>
                  <a:schemeClr val="accent1"/>
                </a:solidFill>
              </a:rPr>
              <a:t>probability of RHC 3-fold </a:t>
            </a:r>
            <a:r>
              <a:rPr lang="en-US" sz="4400" dirty="0"/>
              <a:t>was not accounted for.</a:t>
            </a:r>
          </a:p>
          <a:p>
            <a:pPr marL="0" indent="0">
              <a:buNone/>
            </a:pPr>
            <a:endParaRPr lang="en-US" dirty="0"/>
          </a:p>
        </p:txBody>
      </p:sp>
      <p:sp>
        <p:nvSpPr>
          <p:cNvPr id="5" name="Rectangle 4">
            <a:extLst>
              <a:ext uri="{FF2B5EF4-FFF2-40B4-BE49-F238E27FC236}">
                <a16:creationId xmlns:a16="http://schemas.microsoft.com/office/drawing/2014/main" id="{6D8CCAB3-3FCC-9045-90AC-8E0D6A77A3FC}"/>
              </a:ext>
            </a:extLst>
          </p:cNvPr>
          <p:cNvSpPr/>
          <p:nvPr/>
        </p:nvSpPr>
        <p:spPr>
          <a:xfrm>
            <a:off x="374612" y="1690688"/>
            <a:ext cx="463588" cy="861774"/>
          </a:xfrm>
          <a:prstGeom prst="rect">
            <a:avLst/>
          </a:prstGeom>
        </p:spPr>
        <p:txBody>
          <a:bodyPr wrap="none">
            <a:spAutoFit/>
          </a:bodyPr>
          <a:lstStyle/>
          <a:p>
            <a:r>
              <a:rPr lang="en-US" sz="5000" b="1" dirty="0">
                <a:solidFill>
                  <a:schemeClr val="bg1"/>
                </a:solidFill>
              </a:rPr>
              <a:t>“</a:t>
            </a:r>
            <a:endParaRPr lang="en-US" sz="5000" dirty="0">
              <a:solidFill>
                <a:schemeClr val="bg1"/>
              </a:solidFill>
            </a:endParaRPr>
          </a:p>
        </p:txBody>
      </p:sp>
      <p:sp>
        <p:nvSpPr>
          <p:cNvPr id="6" name="Rectangle 5">
            <a:extLst>
              <a:ext uri="{FF2B5EF4-FFF2-40B4-BE49-F238E27FC236}">
                <a16:creationId xmlns:a16="http://schemas.microsoft.com/office/drawing/2014/main" id="{241168FE-F1A1-874B-8D72-662034B944AC}"/>
              </a:ext>
            </a:extLst>
          </p:cNvPr>
          <p:cNvSpPr/>
          <p:nvPr/>
        </p:nvSpPr>
        <p:spPr>
          <a:xfrm>
            <a:off x="10494326" y="4566057"/>
            <a:ext cx="463588" cy="861774"/>
          </a:xfrm>
          <a:prstGeom prst="rect">
            <a:avLst/>
          </a:prstGeom>
        </p:spPr>
        <p:txBody>
          <a:bodyPr wrap="none">
            <a:spAutoFit/>
          </a:bodyPr>
          <a:lstStyle/>
          <a:p>
            <a:r>
              <a:rPr lang="en-US" sz="5000" b="1" dirty="0">
                <a:solidFill>
                  <a:schemeClr val="bg1"/>
                </a:solidFill>
              </a:rPr>
              <a:t>”</a:t>
            </a:r>
          </a:p>
        </p:txBody>
      </p:sp>
      <p:sp>
        <p:nvSpPr>
          <p:cNvPr id="7" name="Rounded Rectangle 6">
            <a:extLst>
              <a:ext uri="{FF2B5EF4-FFF2-40B4-BE49-F238E27FC236}">
                <a16:creationId xmlns:a16="http://schemas.microsoft.com/office/drawing/2014/main" id="{DC86AC01-3BBC-A343-A919-A7BCFFC61A8D}"/>
              </a:ext>
            </a:extLst>
          </p:cNvPr>
          <p:cNvSpPr/>
          <p:nvPr/>
        </p:nvSpPr>
        <p:spPr>
          <a:xfrm>
            <a:off x="4954385" y="3607724"/>
            <a:ext cx="1496291" cy="698269"/>
          </a:xfrm>
          <a:prstGeom prst="roundRect">
            <a:avLst/>
          </a:prstGeom>
          <a:noFill/>
          <a:ln w="762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830E8AEE-D119-044E-B3FF-29BC96695A4A}"/>
              </a:ext>
            </a:extLst>
          </p:cNvPr>
          <p:cNvSpPr/>
          <p:nvPr/>
        </p:nvSpPr>
        <p:spPr>
          <a:xfrm>
            <a:off x="2679470" y="4216922"/>
            <a:ext cx="1496291" cy="698269"/>
          </a:xfrm>
          <a:prstGeom prst="roundRect">
            <a:avLst/>
          </a:prstGeom>
          <a:noFill/>
          <a:ln w="762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7490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8554A-2696-5644-9C51-0B139D40233A}"/>
              </a:ext>
            </a:extLst>
          </p:cNvPr>
          <p:cNvSpPr>
            <a:spLocks noGrp="1"/>
          </p:cNvSpPr>
          <p:nvPr>
            <p:ph type="title"/>
          </p:nvPr>
        </p:nvSpPr>
        <p:spPr/>
        <p:txBody>
          <a:bodyPr/>
          <a:lstStyle/>
          <a:p>
            <a:r>
              <a:rPr lang="en-US" dirty="0"/>
              <a:t>Right heart catheterization</a:t>
            </a:r>
          </a:p>
        </p:txBody>
      </p:sp>
      <p:sp>
        <p:nvSpPr>
          <p:cNvPr id="3" name="Content Placeholder 2">
            <a:extLst>
              <a:ext uri="{FF2B5EF4-FFF2-40B4-BE49-F238E27FC236}">
                <a16:creationId xmlns:a16="http://schemas.microsoft.com/office/drawing/2014/main" id="{8E3FDB27-8B6D-AE4A-8B5E-B0FC6DA785AB}"/>
              </a:ext>
            </a:extLst>
          </p:cNvPr>
          <p:cNvSpPr>
            <a:spLocks noGrp="1"/>
          </p:cNvSpPr>
          <p:nvPr>
            <p:ph idx="1"/>
          </p:nvPr>
        </p:nvSpPr>
        <p:spPr/>
        <p:txBody>
          <a:bodyPr>
            <a:normAutofit fontScale="92500"/>
          </a:bodyPr>
          <a:lstStyle/>
          <a:p>
            <a:pPr marL="0" indent="0">
              <a:buNone/>
            </a:pPr>
            <a:r>
              <a:rPr lang="en-US" sz="4400" dirty="0">
                <a:solidFill>
                  <a:schemeClr val="tx1">
                    <a:lumMod val="75000"/>
                    <a:lumOff val="25000"/>
                  </a:schemeClr>
                </a:solidFill>
              </a:rPr>
              <a:t>A true relative hazard of </a:t>
            </a:r>
            <a:r>
              <a:rPr lang="en-US" sz="4400" b="1" dirty="0">
                <a:solidFill>
                  <a:schemeClr val="tx1">
                    <a:lumMod val="75000"/>
                    <a:lumOff val="25000"/>
                  </a:schemeClr>
                </a:solidFill>
              </a:rPr>
              <a:t>1.0</a:t>
            </a:r>
            <a:r>
              <a:rPr lang="en-US" sz="4400" dirty="0">
                <a:solidFill>
                  <a:schemeClr val="tx1">
                    <a:lumMod val="75000"/>
                    <a:lumOff val="25000"/>
                  </a:schemeClr>
                </a:solidFill>
              </a:rPr>
              <a:t> could be misrepresented as </a:t>
            </a:r>
            <a:r>
              <a:rPr lang="en-US" sz="4400" b="1" dirty="0">
                <a:solidFill>
                  <a:schemeClr val="tx1">
                    <a:lumMod val="75000"/>
                    <a:lumOff val="25000"/>
                  </a:schemeClr>
                </a:solidFill>
              </a:rPr>
              <a:t>1.21</a:t>
            </a:r>
            <a:r>
              <a:rPr lang="en-US" sz="4400" dirty="0">
                <a:solidFill>
                  <a:schemeClr val="tx1">
                    <a:lumMod val="75000"/>
                    <a:lumOff val="25000"/>
                  </a:schemeClr>
                </a:solidFill>
              </a:rPr>
              <a:t> if a missing covariate that simultaneously increased the </a:t>
            </a:r>
            <a:r>
              <a:rPr lang="en-US" sz="4400" b="1" dirty="0">
                <a:solidFill>
                  <a:schemeClr val="tx1">
                    <a:lumMod val="75000"/>
                    <a:lumOff val="25000"/>
                  </a:schemeClr>
                </a:solidFill>
              </a:rPr>
              <a:t>risk of death 3-fold </a:t>
            </a:r>
            <a:r>
              <a:rPr lang="en-US" sz="4400" dirty="0">
                <a:solidFill>
                  <a:schemeClr val="tx1">
                    <a:lumMod val="75000"/>
                    <a:lumOff val="25000"/>
                  </a:schemeClr>
                </a:solidFill>
              </a:rPr>
              <a:t>and the </a:t>
            </a:r>
            <a:r>
              <a:rPr lang="en-US" sz="4400" b="1" dirty="0">
                <a:solidFill>
                  <a:schemeClr val="accent1"/>
                </a:solidFill>
              </a:rPr>
              <a:t>probability of RHC 3-fold (with a prevalence among those with RHC of 0.175 and a prevalence among those without of 0.058) </a:t>
            </a:r>
            <a:r>
              <a:rPr lang="en-US" sz="4400" dirty="0"/>
              <a:t>was not accounted for.</a:t>
            </a:r>
          </a:p>
          <a:p>
            <a:pPr marL="0" indent="0">
              <a:buNone/>
            </a:pPr>
            <a:endParaRPr lang="en-US" dirty="0"/>
          </a:p>
        </p:txBody>
      </p:sp>
      <p:sp>
        <p:nvSpPr>
          <p:cNvPr id="5" name="Rectangle 4">
            <a:extLst>
              <a:ext uri="{FF2B5EF4-FFF2-40B4-BE49-F238E27FC236}">
                <a16:creationId xmlns:a16="http://schemas.microsoft.com/office/drawing/2014/main" id="{6D8CCAB3-3FCC-9045-90AC-8E0D6A77A3FC}"/>
              </a:ext>
            </a:extLst>
          </p:cNvPr>
          <p:cNvSpPr/>
          <p:nvPr/>
        </p:nvSpPr>
        <p:spPr>
          <a:xfrm>
            <a:off x="374612" y="1690688"/>
            <a:ext cx="463588" cy="861774"/>
          </a:xfrm>
          <a:prstGeom prst="rect">
            <a:avLst/>
          </a:prstGeom>
        </p:spPr>
        <p:txBody>
          <a:bodyPr wrap="none">
            <a:spAutoFit/>
          </a:bodyPr>
          <a:lstStyle/>
          <a:p>
            <a:r>
              <a:rPr lang="en-US" sz="5000" b="1" dirty="0">
                <a:solidFill>
                  <a:schemeClr val="bg1"/>
                </a:solidFill>
              </a:rPr>
              <a:t>“</a:t>
            </a:r>
            <a:endParaRPr lang="en-US" sz="5000" dirty="0">
              <a:solidFill>
                <a:schemeClr val="bg1"/>
              </a:solidFill>
            </a:endParaRPr>
          </a:p>
        </p:txBody>
      </p:sp>
      <p:sp>
        <p:nvSpPr>
          <p:cNvPr id="6" name="Rectangle 5">
            <a:extLst>
              <a:ext uri="{FF2B5EF4-FFF2-40B4-BE49-F238E27FC236}">
                <a16:creationId xmlns:a16="http://schemas.microsoft.com/office/drawing/2014/main" id="{241168FE-F1A1-874B-8D72-662034B944AC}"/>
              </a:ext>
            </a:extLst>
          </p:cNvPr>
          <p:cNvSpPr/>
          <p:nvPr/>
        </p:nvSpPr>
        <p:spPr>
          <a:xfrm>
            <a:off x="10527577" y="5315189"/>
            <a:ext cx="463588" cy="861774"/>
          </a:xfrm>
          <a:prstGeom prst="rect">
            <a:avLst/>
          </a:prstGeom>
        </p:spPr>
        <p:txBody>
          <a:bodyPr wrap="none">
            <a:spAutoFit/>
          </a:bodyPr>
          <a:lstStyle/>
          <a:p>
            <a:r>
              <a:rPr lang="en-US" sz="5000" b="1" dirty="0">
                <a:solidFill>
                  <a:schemeClr val="bg1"/>
                </a:solidFill>
              </a:rPr>
              <a:t>”</a:t>
            </a:r>
          </a:p>
        </p:txBody>
      </p:sp>
      <p:sp>
        <p:nvSpPr>
          <p:cNvPr id="7" name="Rounded Rectangle 6">
            <a:extLst>
              <a:ext uri="{FF2B5EF4-FFF2-40B4-BE49-F238E27FC236}">
                <a16:creationId xmlns:a16="http://schemas.microsoft.com/office/drawing/2014/main" id="{7F8272D8-310B-D149-9992-A71759CAA35D}"/>
              </a:ext>
            </a:extLst>
          </p:cNvPr>
          <p:cNvSpPr/>
          <p:nvPr/>
        </p:nvSpPr>
        <p:spPr>
          <a:xfrm>
            <a:off x="838200" y="4683422"/>
            <a:ext cx="1543493" cy="631767"/>
          </a:xfrm>
          <a:prstGeom prst="roundRect">
            <a:avLst/>
          </a:prstGeom>
          <a:noFill/>
          <a:ln w="762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31CA4F79-96E1-F641-83BB-999160D6775D}"/>
              </a:ext>
            </a:extLst>
          </p:cNvPr>
          <p:cNvSpPr/>
          <p:nvPr/>
        </p:nvSpPr>
        <p:spPr>
          <a:xfrm>
            <a:off x="1394073" y="5198037"/>
            <a:ext cx="1561779" cy="631767"/>
          </a:xfrm>
          <a:prstGeom prst="roundRect">
            <a:avLst/>
          </a:prstGeom>
          <a:noFill/>
          <a:ln w="762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83415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8554A-2696-5644-9C51-0B139D40233A}"/>
              </a:ext>
            </a:extLst>
          </p:cNvPr>
          <p:cNvSpPr>
            <a:spLocks noGrp="1"/>
          </p:cNvSpPr>
          <p:nvPr>
            <p:ph type="title"/>
          </p:nvPr>
        </p:nvSpPr>
        <p:spPr/>
        <p:txBody>
          <a:bodyPr/>
          <a:lstStyle/>
          <a:p>
            <a:r>
              <a:rPr lang="en-US" dirty="0"/>
              <a:t>Right heart catheterization</a:t>
            </a:r>
          </a:p>
        </p:txBody>
      </p:sp>
      <p:sp>
        <p:nvSpPr>
          <p:cNvPr id="3" name="Content Placeholder 2">
            <a:extLst>
              <a:ext uri="{FF2B5EF4-FFF2-40B4-BE49-F238E27FC236}">
                <a16:creationId xmlns:a16="http://schemas.microsoft.com/office/drawing/2014/main" id="{8E3FDB27-8B6D-AE4A-8B5E-B0FC6DA785AB}"/>
              </a:ext>
            </a:extLst>
          </p:cNvPr>
          <p:cNvSpPr>
            <a:spLocks noGrp="1"/>
          </p:cNvSpPr>
          <p:nvPr>
            <p:ph idx="1"/>
          </p:nvPr>
        </p:nvSpPr>
        <p:spPr/>
        <p:txBody>
          <a:bodyPr>
            <a:normAutofit fontScale="92500"/>
          </a:bodyPr>
          <a:lstStyle/>
          <a:p>
            <a:pPr marL="0" indent="0">
              <a:buNone/>
            </a:pPr>
            <a:r>
              <a:rPr lang="en-US" sz="4400" dirty="0"/>
              <a:t>A true relative hazard of </a:t>
            </a:r>
            <a:r>
              <a:rPr lang="en-US" sz="4400" b="1" dirty="0">
                <a:solidFill>
                  <a:schemeClr val="accent1"/>
                </a:solidFill>
              </a:rPr>
              <a:t>1.0</a:t>
            </a:r>
            <a:r>
              <a:rPr lang="en-US" sz="4400" dirty="0"/>
              <a:t> could be misrepresented as </a:t>
            </a:r>
            <a:r>
              <a:rPr lang="en-US" sz="4400" b="1" dirty="0">
                <a:solidFill>
                  <a:schemeClr val="accent1"/>
                </a:solidFill>
              </a:rPr>
              <a:t>1.21</a:t>
            </a:r>
            <a:r>
              <a:rPr lang="en-US" sz="4400" dirty="0">
                <a:solidFill>
                  <a:schemeClr val="accent1"/>
                </a:solidFill>
              </a:rPr>
              <a:t> </a:t>
            </a:r>
            <a:r>
              <a:rPr lang="en-US" sz="4400" dirty="0"/>
              <a:t>if a missing covariate that simultaneously increased the </a:t>
            </a:r>
            <a:r>
              <a:rPr lang="en-US" sz="4400" b="1" dirty="0">
                <a:solidFill>
                  <a:schemeClr val="accent1"/>
                </a:solidFill>
              </a:rPr>
              <a:t>risk of death 3-fold</a:t>
            </a:r>
            <a:r>
              <a:rPr lang="en-US" sz="4400" b="1" dirty="0"/>
              <a:t> </a:t>
            </a:r>
            <a:r>
              <a:rPr lang="en-US" sz="4400" dirty="0"/>
              <a:t>and the </a:t>
            </a:r>
            <a:r>
              <a:rPr lang="en-US" sz="4400" b="1" dirty="0">
                <a:solidFill>
                  <a:schemeClr val="accent1"/>
                </a:solidFill>
              </a:rPr>
              <a:t>probability of RHC 3-fold </a:t>
            </a:r>
            <a:r>
              <a:rPr lang="en-US" sz="4400" b="1" dirty="0"/>
              <a:t>(with a prevalence among those with RHC of 0.175 and a prevalence among those without of 0.058) </a:t>
            </a:r>
            <a:r>
              <a:rPr lang="en-US" sz="4400" dirty="0"/>
              <a:t>was not accounted for.</a:t>
            </a:r>
          </a:p>
          <a:p>
            <a:pPr marL="0" indent="0">
              <a:buNone/>
            </a:pPr>
            <a:endParaRPr lang="en-US" dirty="0"/>
          </a:p>
        </p:txBody>
      </p:sp>
      <p:sp>
        <p:nvSpPr>
          <p:cNvPr id="5" name="Rectangle 4">
            <a:extLst>
              <a:ext uri="{FF2B5EF4-FFF2-40B4-BE49-F238E27FC236}">
                <a16:creationId xmlns:a16="http://schemas.microsoft.com/office/drawing/2014/main" id="{6D8CCAB3-3FCC-9045-90AC-8E0D6A77A3FC}"/>
              </a:ext>
            </a:extLst>
          </p:cNvPr>
          <p:cNvSpPr/>
          <p:nvPr/>
        </p:nvSpPr>
        <p:spPr>
          <a:xfrm>
            <a:off x="374612" y="1690688"/>
            <a:ext cx="463588" cy="861774"/>
          </a:xfrm>
          <a:prstGeom prst="rect">
            <a:avLst/>
          </a:prstGeom>
        </p:spPr>
        <p:txBody>
          <a:bodyPr wrap="none">
            <a:spAutoFit/>
          </a:bodyPr>
          <a:lstStyle/>
          <a:p>
            <a:r>
              <a:rPr lang="en-US" sz="5000" b="1" dirty="0">
                <a:solidFill>
                  <a:schemeClr val="bg1"/>
                </a:solidFill>
              </a:rPr>
              <a:t>“</a:t>
            </a:r>
            <a:endParaRPr lang="en-US" sz="5000" dirty="0">
              <a:solidFill>
                <a:schemeClr val="bg1"/>
              </a:solidFill>
            </a:endParaRPr>
          </a:p>
        </p:txBody>
      </p:sp>
      <p:sp>
        <p:nvSpPr>
          <p:cNvPr id="6" name="Rectangle 5">
            <a:extLst>
              <a:ext uri="{FF2B5EF4-FFF2-40B4-BE49-F238E27FC236}">
                <a16:creationId xmlns:a16="http://schemas.microsoft.com/office/drawing/2014/main" id="{241168FE-F1A1-874B-8D72-662034B944AC}"/>
              </a:ext>
            </a:extLst>
          </p:cNvPr>
          <p:cNvSpPr/>
          <p:nvPr/>
        </p:nvSpPr>
        <p:spPr>
          <a:xfrm>
            <a:off x="10527577" y="5315189"/>
            <a:ext cx="463588" cy="861774"/>
          </a:xfrm>
          <a:prstGeom prst="rect">
            <a:avLst/>
          </a:prstGeom>
        </p:spPr>
        <p:txBody>
          <a:bodyPr wrap="none">
            <a:spAutoFit/>
          </a:bodyPr>
          <a:lstStyle/>
          <a:p>
            <a:r>
              <a:rPr lang="en-US" sz="5000" b="1" dirty="0">
                <a:solidFill>
                  <a:schemeClr val="bg1"/>
                </a:solidFill>
              </a:rPr>
              <a:t>”</a:t>
            </a:r>
          </a:p>
        </p:txBody>
      </p:sp>
    </p:spTree>
    <p:extLst>
      <p:ext uri="{BB962C8B-B14F-4D97-AF65-F5344CB8AC3E}">
        <p14:creationId xmlns:p14="http://schemas.microsoft.com/office/powerpoint/2010/main" val="22351342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10956-6913-C942-9B49-9427A8203D43}"/>
              </a:ext>
            </a:extLst>
          </p:cNvPr>
          <p:cNvSpPr>
            <a:spLocks noGrp="1"/>
          </p:cNvSpPr>
          <p:nvPr>
            <p:ph type="title"/>
          </p:nvPr>
        </p:nvSpPr>
        <p:spPr/>
        <p:txBody>
          <a:bodyPr/>
          <a:lstStyle/>
          <a:p>
            <a:r>
              <a:rPr lang="en-US" dirty="0"/>
              <a:t>E-value</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75E0DAAD-407F-5444-A742-5930E41EE44D}"/>
                  </a:ext>
                </a:extLst>
              </p:cNvPr>
              <p:cNvSpPr txBox="1"/>
              <p:nvPr/>
            </p:nvSpPr>
            <p:spPr>
              <a:xfrm>
                <a:off x="556034" y="2943694"/>
                <a:ext cx="11156131" cy="89441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4800" b="0" i="0" smtClean="0">
                          <a:solidFill>
                            <a:schemeClr val="bg1"/>
                          </a:solidFill>
                          <a:latin typeface="Cambria Math" panose="02040503050406030204" pitchFamily="18" charset="0"/>
                        </a:rPr>
                        <m:t>E</m:t>
                      </m:r>
                      <m:r>
                        <a:rPr lang="en-US" sz="4800" b="0" i="0" smtClean="0">
                          <a:solidFill>
                            <a:schemeClr val="bg1"/>
                          </a:solidFill>
                          <a:latin typeface="Cambria Math" panose="02040503050406030204" pitchFamily="18" charset="0"/>
                        </a:rPr>
                        <m:t>−</m:t>
                      </m:r>
                      <m:r>
                        <m:rPr>
                          <m:sty m:val="p"/>
                        </m:rPr>
                        <a:rPr lang="en-US" sz="4800" b="0" i="0" smtClean="0">
                          <a:solidFill>
                            <a:schemeClr val="bg1"/>
                          </a:solidFill>
                          <a:latin typeface="Cambria Math" panose="02040503050406030204" pitchFamily="18" charset="0"/>
                        </a:rPr>
                        <m:t>value</m:t>
                      </m:r>
                      <m:r>
                        <a:rPr lang="en-US" sz="4800" b="0" i="1" smtClean="0">
                          <a:solidFill>
                            <a:schemeClr val="bg1"/>
                          </a:solidFill>
                          <a:latin typeface="Cambria Math" panose="02040503050406030204" pitchFamily="18" charset="0"/>
                        </a:rPr>
                        <m:t>=</m:t>
                      </m:r>
                      <m:r>
                        <a:rPr lang="en-US" sz="4800" b="0" i="1" smtClean="0">
                          <a:solidFill>
                            <a:schemeClr val="bg1"/>
                          </a:solidFill>
                          <a:latin typeface="Cambria Math" panose="02040503050406030204" pitchFamily="18" charset="0"/>
                        </a:rPr>
                        <m:t>𝐿</m:t>
                      </m:r>
                      <m:sSub>
                        <m:sSubPr>
                          <m:ctrlPr>
                            <a:rPr lang="en-US" sz="4800" b="0" i="1" smtClean="0">
                              <a:solidFill>
                                <a:schemeClr val="bg1"/>
                              </a:solidFill>
                              <a:latin typeface="Cambria Math" panose="02040503050406030204" pitchFamily="18" charset="0"/>
                            </a:rPr>
                          </m:ctrlPr>
                        </m:sSubPr>
                        <m:e>
                          <m:r>
                            <a:rPr lang="en-US" sz="4800" b="0" i="1" smtClean="0">
                              <a:solidFill>
                                <a:schemeClr val="bg1"/>
                              </a:solidFill>
                              <a:latin typeface="Cambria Math" panose="02040503050406030204" pitchFamily="18" charset="0"/>
                            </a:rPr>
                            <m:t>𝐵</m:t>
                          </m:r>
                        </m:e>
                        <m:sub>
                          <m:r>
                            <a:rPr lang="en-US" sz="4800" b="0" i="1" smtClean="0">
                              <a:solidFill>
                                <a:schemeClr val="bg1"/>
                              </a:solidFill>
                              <a:latin typeface="Cambria Math" panose="02040503050406030204" pitchFamily="18" charset="0"/>
                            </a:rPr>
                            <m:t>𝑜𝑏𝑠</m:t>
                          </m:r>
                        </m:sub>
                      </m:sSub>
                      <m:r>
                        <a:rPr lang="en-US" sz="4800" b="0" i="1" smtClean="0">
                          <a:solidFill>
                            <a:schemeClr val="bg1"/>
                          </a:solidFill>
                          <a:latin typeface="Cambria Math" panose="02040503050406030204" pitchFamily="18" charset="0"/>
                        </a:rPr>
                        <m:t>+</m:t>
                      </m:r>
                      <m:rad>
                        <m:radPr>
                          <m:degHide m:val="on"/>
                          <m:ctrlPr>
                            <a:rPr lang="en-US" sz="4800" b="0" i="1" smtClean="0">
                              <a:solidFill>
                                <a:schemeClr val="bg1"/>
                              </a:solidFill>
                              <a:latin typeface="Cambria Math" panose="02040503050406030204" pitchFamily="18" charset="0"/>
                            </a:rPr>
                          </m:ctrlPr>
                        </m:radPr>
                        <m:deg/>
                        <m:e>
                          <m:r>
                            <a:rPr lang="en-US" sz="4800" b="0" i="1" smtClean="0">
                              <a:solidFill>
                                <a:schemeClr val="bg1"/>
                              </a:solidFill>
                              <a:latin typeface="Cambria Math" panose="02040503050406030204" pitchFamily="18" charset="0"/>
                            </a:rPr>
                            <m:t>𝐿</m:t>
                          </m:r>
                          <m:sSub>
                            <m:sSubPr>
                              <m:ctrlPr>
                                <a:rPr lang="en-US" sz="4800" b="0" i="1" smtClean="0">
                                  <a:solidFill>
                                    <a:schemeClr val="bg1"/>
                                  </a:solidFill>
                                  <a:latin typeface="Cambria Math" panose="02040503050406030204" pitchFamily="18" charset="0"/>
                                </a:rPr>
                              </m:ctrlPr>
                            </m:sSubPr>
                            <m:e>
                              <m:r>
                                <a:rPr lang="en-US" sz="4800" b="0" i="1" smtClean="0">
                                  <a:solidFill>
                                    <a:schemeClr val="bg1"/>
                                  </a:solidFill>
                                  <a:latin typeface="Cambria Math" panose="02040503050406030204" pitchFamily="18" charset="0"/>
                                </a:rPr>
                                <m:t>𝐵</m:t>
                              </m:r>
                            </m:e>
                            <m:sub>
                              <m:r>
                                <a:rPr lang="en-US" sz="4800" b="0" i="1" smtClean="0">
                                  <a:solidFill>
                                    <a:schemeClr val="bg1"/>
                                  </a:solidFill>
                                  <a:latin typeface="Cambria Math" panose="02040503050406030204" pitchFamily="18" charset="0"/>
                                </a:rPr>
                                <m:t>𝑜𝑏𝑠</m:t>
                              </m:r>
                            </m:sub>
                          </m:sSub>
                          <m:r>
                            <a:rPr lang="en-US" sz="4800" b="0" i="1" smtClean="0">
                              <a:solidFill>
                                <a:schemeClr val="bg1"/>
                              </a:solidFill>
                              <a:latin typeface="Cambria Math" panose="02040503050406030204" pitchFamily="18" charset="0"/>
                            </a:rPr>
                            <m:t>×(</m:t>
                          </m:r>
                          <m:r>
                            <a:rPr lang="en-US" sz="4800" b="0" i="1" smtClean="0">
                              <a:solidFill>
                                <a:schemeClr val="bg1"/>
                              </a:solidFill>
                              <a:latin typeface="Cambria Math" panose="02040503050406030204" pitchFamily="18" charset="0"/>
                            </a:rPr>
                            <m:t>𝐿</m:t>
                          </m:r>
                          <m:sSub>
                            <m:sSubPr>
                              <m:ctrlPr>
                                <a:rPr lang="en-US" sz="4800" b="0" i="1" smtClean="0">
                                  <a:solidFill>
                                    <a:schemeClr val="bg1"/>
                                  </a:solidFill>
                                  <a:latin typeface="Cambria Math" panose="02040503050406030204" pitchFamily="18" charset="0"/>
                                </a:rPr>
                              </m:ctrlPr>
                            </m:sSubPr>
                            <m:e>
                              <m:r>
                                <a:rPr lang="en-US" sz="4800" b="0" i="1" smtClean="0">
                                  <a:solidFill>
                                    <a:schemeClr val="bg1"/>
                                  </a:solidFill>
                                  <a:latin typeface="Cambria Math" panose="02040503050406030204" pitchFamily="18" charset="0"/>
                                </a:rPr>
                                <m:t>𝐵</m:t>
                              </m:r>
                            </m:e>
                            <m:sub>
                              <m:r>
                                <a:rPr lang="en-US" sz="4800" b="0" i="1" smtClean="0">
                                  <a:solidFill>
                                    <a:schemeClr val="bg1"/>
                                  </a:solidFill>
                                  <a:latin typeface="Cambria Math" panose="02040503050406030204" pitchFamily="18" charset="0"/>
                                </a:rPr>
                                <m:t>𝑜𝑏𝑠</m:t>
                              </m:r>
                            </m:sub>
                          </m:sSub>
                          <m:r>
                            <a:rPr lang="en-US" sz="4800" b="0" i="1" smtClean="0">
                              <a:solidFill>
                                <a:schemeClr val="bg1"/>
                              </a:solidFill>
                              <a:latin typeface="Cambria Math" panose="02040503050406030204" pitchFamily="18" charset="0"/>
                            </a:rPr>
                            <m:t>−1)</m:t>
                          </m:r>
                        </m:e>
                      </m:rad>
                    </m:oMath>
                  </m:oMathPara>
                </a14:m>
                <a:endParaRPr lang="en-US" sz="4800" dirty="0"/>
              </a:p>
            </p:txBody>
          </p:sp>
        </mc:Choice>
        <mc:Fallback xmlns="">
          <p:sp>
            <p:nvSpPr>
              <p:cNvPr id="4" name="TextBox 3">
                <a:extLst>
                  <a:ext uri="{FF2B5EF4-FFF2-40B4-BE49-F238E27FC236}">
                    <a16:creationId xmlns:a16="http://schemas.microsoft.com/office/drawing/2014/main" id="{75E0DAAD-407F-5444-A742-5930E41EE44D}"/>
                  </a:ext>
                </a:extLst>
              </p:cNvPr>
              <p:cNvSpPr txBox="1">
                <a:spLocks noRot="1" noChangeAspect="1" noMove="1" noResize="1" noEditPoints="1" noAdjustHandles="1" noChangeArrowheads="1" noChangeShapeType="1" noTextEdit="1"/>
              </p:cNvSpPr>
              <p:nvPr/>
            </p:nvSpPr>
            <p:spPr>
              <a:xfrm>
                <a:off x="556034" y="2943694"/>
                <a:ext cx="11156131" cy="894412"/>
              </a:xfrm>
              <a:prstGeom prst="rect">
                <a:avLst/>
              </a:prstGeom>
              <a:blipFill>
                <a:blip r:embed="rId3"/>
                <a:stretch>
                  <a:fillRect l="-796" r="-1479" b="-25352"/>
                </a:stretch>
              </a:blipFill>
            </p:spPr>
            <p:txBody>
              <a:bodyPr/>
              <a:lstStyle/>
              <a:p>
                <a:r>
                  <a:rPr lang="en-US">
                    <a:noFill/>
                  </a:rPr>
                  <a:t> </a:t>
                </a:r>
              </a:p>
            </p:txBody>
          </p:sp>
        </mc:Fallback>
      </mc:AlternateContent>
      <p:sp>
        <p:nvSpPr>
          <p:cNvPr id="5" name="TextBox 4">
            <a:extLst>
              <a:ext uri="{FF2B5EF4-FFF2-40B4-BE49-F238E27FC236}">
                <a16:creationId xmlns:a16="http://schemas.microsoft.com/office/drawing/2014/main" id="{4A03D0E0-C3E3-CF4C-B966-D31C737820BF}"/>
              </a:ext>
            </a:extLst>
          </p:cNvPr>
          <p:cNvSpPr txBox="1"/>
          <p:nvPr/>
        </p:nvSpPr>
        <p:spPr>
          <a:xfrm>
            <a:off x="2941007" y="5669785"/>
            <a:ext cx="6386186" cy="523220"/>
          </a:xfrm>
          <a:prstGeom prst="rect">
            <a:avLst/>
          </a:prstGeom>
          <a:noFill/>
        </p:spPr>
        <p:txBody>
          <a:bodyPr wrap="square" rtlCol="0">
            <a:spAutoFit/>
          </a:bodyPr>
          <a:lstStyle/>
          <a:p>
            <a:pPr algn="ctr"/>
            <a:r>
              <a:rPr lang="en-US" sz="2800" spc="300" dirty="0">
                <a:solidFill>
                  <a:schemeClr val="accent1"/>
                </a:solidFill>
                <a:latin typeface="Franklin Gothic Medium" panose="020B0603020102020204" pitchFamily="34" charset="0"/>
              </a:rPr>
              <a:t>Ding and </a:t>
            </a:r>
            <a:r>
              <a:rPr lang="en-US" sz="2800" spc="300" dirty="0" err="1">
                <a:solidFill>
                  <a:schemeClr val="accent1"/>
                </a:solidFill>
                <a:latin typeface="Franklin Gothic Medium" panose="020B0603020102020204" pitchFamily="34" charset="0"/>
              </a:rPr>
              <a:t>VanderWeele</a:t>
            </a:r>
            <a:r>
              <a:rPr lang="en-US" sz="2800" spc="300" dirty="0">
                <a:solidFill>
                  <a:schemeClr val="accent1"/>
                </a:solidFill>
                <a:latin typeface="Franklin Gothic Medium" panose="020B0603020102020204" pitchFamily="34" charset="0"/>
              </a:rPr>
              <a:t> (2017)</a:t>
            </a:r>
          </a:p>
        </p:txBody>
      </p:sp>
    </p:spTree>
    <p:extLst>
      <p:ext uri="{BB962C8B-B14F-4D97-AF65-F5344CB8AC3E}">
        <p14:creationId xmlns:p14="http://schemas.microsoft.com/office/powerpoint/2010/main" val="32521827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8554A-2696-5644-9C51-0B139D40233A}"/>
              </a:ext>
            </a:extLst>
          </p:cNvPr>
          <p:cNvSpPr>
            <a:spLocks noGrp="1"/>
          </p:cNvSpPr>
          <p:nvPr>
            <p:ph type="title"/>
          </p:nvPr>
        </p:nvSpPr>
        <p:spPr/>
        <p:txBody>
          <a:bodyPr/>
          <a:lstStyle/>
          <a:p>
            <a:r>
              <a:rPr lang="en-US" dirty="0"/>
              <a:t>Right heart catheterization</a:t>
            </a:r>
          </a:p>
        </p:txBody>
      </p:sp>
      <p:sp>
        <p:nvSpPr>
          <p:cNvPr id="3" name="Content Placeholder 2">
            <a:extLst>
              <a:ext uri="{FF2B5EF4-FFF2-40B4-BE49-F238E27FC236}">
                <a16:creationId xmlns:a16="http://schemas.microsoft.com/office/drawing/2014/main" id="{8E3FDB27-8B6D-AE4A-8B5E-B0FC6DA785AB}"/>
              </a:ext>
            </a:extLst>
          </p:cNvPr>
          <p:cNvSpPr>
            <a:spLocks noGrp="1"/>
          </p:cNvSpPr>
          <p:nvPr>
            <p:ph idx="1"/>
          </p:nvPr>
        </p:nvSpPr>
        <p:spPr/>
        <p:txBody>
          <a:bodyPr/>
          <a:lstStyle/>
          <a:p>
            <a:pPr marL="0" indent="0">
              <a:buNone/>
            </a:pPr>
            <a:r>
              <a:rPr lang="en-US" sz="4400" dirty="0"/>
              <a:t>A true relative hazard of </a:t>
            </a:r>
            <a:r>
              <a:rPr lang="en-US" sz="4400" b="1" dirty="0">
                <a:solidFill>
                  <a:schemeClr val="accent1"/>
                </a:solidFill>
              </a:rPr>
              <a:t>1.0</a:t>
            </a:r>
            <a:r>
              <a:rPr lang="en-US" sz="4400" dirty="0"/>
              <a:t> could be misrepresented as </a:t>
            </a:r>
            <a:r>
              <a:rPr lang="en-US" sz="4400" b="1" dirty="0">
                <a:solidFill>
                  <a:schemeClr val="accent1"/>
                </a:solidFill>
              </a:rPr>
              <a:t>1.21</a:t>
            </a:r>
            <a:r>
              <a:rPr lang="en-US" sz="4400" dirty="0"/>
              <a:t> if a missing covariate that simultaneously increased the </a:t>
            </a:r>
            <a:r>
              <a:rPr lang="en-US" sz="4400" b="1" dirty="0">
                <a:solidFill>
                  <a:schemeClr val="accent1"/>
                </a:solidFill>
              </a:rPr>
              <a:t>risk of death 1.71-fold </a:t>
            </a:r>
            <a:r>
              <a:rPr lang="en-US" sz="4400" dirty="0"/>
              <a:t>and the </a:t>
            </a:r>
            <a:r>
              <a:rPr lang="en-US" sz="4400" b="1" dirty="0">
                <a:solidFill>
                  <a:schemeClr val="accent1"/>
                </a:solidFill>
              </a:rPr>
              <a:t>probability of RHC 1.71-fold </a:t>
            </a:r>
            <a:r>
              <a:rPr lang="en-US" sz="4400" dirty="0"/>
              <a:t>was not accounted for.</a:t>
            </a:r>
          </a:p>
          <a:p>
            <a:pPr marL="0" indent="0">
              <a:buNone/>
            </a:pPr>
            <a:endParaRPr lang="en-US" dirty="0"/>
          </a:p>
        </p:txBody>
      </p:sp>
      <p:sp>
        <p:nvSpPr>
          <p:cNvPr id="5" name="Rectangle 4">
            <a:extLst>
              <a:ext uri="{FF2B5EF4-FFF2-40B4-BE49-F238E27FC236}">
                <a16:creationId xmlns:a16="http://schemas.microsoft.com/office/drawing/2014/main" id="{6D8CCAB3-3FCC-9045-90AC-8E0D6A77A3FC}"/>
              </a:ext>
            </a:extLst>
          </p:cNvPr>
          <p:cNvSpPr/>
          <p:nvPr/>
        </p:nvSpPr>
        <p:spPr>
          <a:xfrm>
            <a:off x="374612" y="1690688"/>
            <a:ext cx="463588" cy="861774"/>
          </a:xfrm>
          <a:prstGeom prst="rect">
            <a:avLst/>
          </a:prstGeom>
        </p:spPr>
        <p:txBody>
          <a:bodyPr wrap="none">
            <a:spAutoFit/>
          </a:bodyPr>
          <a:lstStyle/>
          <a:p>
            <a:r>
              <a:rPr lang="en-US" sz="5000" b="1" dirty="0">
                <a:solidFill>
                  <a:schemeClr val="bg1"/>
                </a:solidFill>
              </a:rPr>
              <a:t>“</a:t>
            </a:r>
            <a:endParaRPr lang="en-US" sz="5000" dirty="0">
              <a:solidFill>
                <a:schemeClr val="bg1"/>
              </a:solidFill>
            </a:endParaRPr>
          </a:p>
        </p:txBody>
      </p:sp>
      <p:sp>
        <p:nvSpPr>
          <p:cNvPr id="6" name="Rectangle 5">
            <a:extLst>
              <a:ext uri="{FF2B5EF4-FFF2-40B4-BE49-F238E27FC236}">
                <a16:creationId xmlns:a16="http://schemas.microsoft.com/office/drawing/2014/main" id="{241168FE-F1A1-874B-8D72-662034B944AC}"/>
              </a:ext>
            </a:extLst>
          </p:cNvPr>
          <p:cNvSpPr/>
          <p:nvPr/>
        </p:nvSpPr>
        <p:spPr>
          <a:xfrm>
            <a:off x="10475664" y="4959180"/>
            <a:ext cx="463588" cy="861774"/>
          </a:xfrm>
          <a:prstGeom prst="rect">
            <a:avLst/>
          </a:prstGeom>
        </p:spPr>
        <p:txBody>
          <a:bodyPr wrap="none">
            <a:spAutoFit/>
          </a:bodyPr>
          <a:lstStyle/>
          <a:p>
            <a:r>
              <a:rPr lang="en-US" sz="5000" b="1" dirty="0">
                <a:solidFill>
                  <a:schemeClr val="bg1"/>
                </a:solidFill>
              </a:rPr>
              <a:t>”</a:t>
            </a:r>
          </a:p>
        </p:txBody>
      </p:sp>
      <p:sp>
        <p:nvSpPr>
          <p:cNvPr id="7" name="Rounded Rectangle 6">
            <a:extLst>
              <a:ext uri="{FF2B5EF4-FFF2-40B4-BE49-F238E27FC236}">
                <a16:creationId xmlns:a16="http://schemas.microsoft.com/office/drawing/2014/main" id="{DC86AC01-3BBC-A343-A919-A7BCFFC61A8D}"/>
              </a:ext>
            </a:extLst>
          </p:cNvPr>
          <p:cNvSpPr/>
          <p:nvPr/>
        </p:nvSpPr>
        <p:spPr>
          <a:xfrm>
            <a:off x="4954385" y="3607724"/>
            <a:ext cx="2304831" cy="698269"/>
          </a:xfrm>
          <a:prstGeom prst="roundRect">
            <a:avLst/>
          </a:prstGeom>
          <a:noFill/>
          <a:ln w="762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48BA4D13-3484-834F-A59F-6B1B54C001A3}"/>
              </a:ext>
            </a:extLst>
          </p:cNvPr>
          <p:cNvSpPr/>
          <p:nvPr/>
        </p:nvSpPr>
        <p:spPr>
          <a:xfrm>
            <a:off x="5324668" y="4260911"/>
            <a:ext cx="2304831" cy="698269"/>
          </a:xfrm>
          <a:prstGeom prst="roundRect">
            <a:avLst/>
          </a:prstGeom>
          <a:noFill/>
          <a:ln w="762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83760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8554A-2696-5644-9C51-0B139D40233A}"/>
              </a:ext>
            </a:extLst>
          </p:cNvPr>
          <p:cNvSpPr>
            <a:spLocks noGrp="1"/>
          </p:cNvSpPr>
          <p:nvPr>
            <p:ph type="title"/>
          </p:nvPr>
        </p:nvSpPr>
        <p:spPr/>
        <p:txBody>
          <a:bodyPr/>
          <a:lstStyle/>
          <a:p>
            <a:r>
              <a:rPr lang="en-US" dirty="0"/>
              <a:t>Right heart catheterization</a:t>
            </a:r>
          </a:p>
        </p:txBody>
      </p:sp>
      <p:sp>
        <p:nvSpPr>
          <p:cNvPr id="3" name="Content Placeholder 2">
            <a:extLst>
              <a:ext uri="{FF2B5EF4-FFF2-40B4-BE49-F238E27FC236}">
                <a16:creationId xmlns:a16="http://schemas.microsoft.com/office/drawing/2014/main" id="{8E3FDB27-8B6D-AE4A-8B5E-B0FC6DA785AB}"/>
              </a:ext>
            </a:extLst>
          </p:cNvPr>
          <p:cNvSpPr>
            <a:spLocks noGrp="1"/>
          </p:cNvSpPr>
          <p:nvPr>
            <p:ph idx="1"/>
          </p:nvPr>
        </p:nvSpPr>
        <p:spPr/>
        <p:txBody>
          <a:bodyPr>
            <a:normAutofit fontScale="92500"/>
          </a:bodyPr>
          <a:lstStyle/>
          <a:p>
            <a:pPr marL="0" indent="0">
              <a:buNone/>
            </a:pPr>
            <a:r>
              <a:rPr lang="en-US" sz="4400" dirty="0">
                <a:solidFill>
                  <a:schemeClr val="tx1">
                    <a:lumMod val="75000"/>
                    <a:lumOff val="25000"/>
                  </a:schemeClr>
                </a:solidFill>
              </a:rPr>
              <a:t>A true relative hazard of </a:t>
            </a:r>
            <a:r>
              <a:rPr lang="en-US" sz="4400" b="1" dirty="0">
                <a:solidFill>
                  <a:schemeClr val="tx1">
                    <a:lumMod val="75000"/>
                    <a:lumOff val="25000"/>
                  </a:schemeClr>
                </a:solidFill>
              </a:rPr>
              <a:t>1.0</a:t>
            </a:r>
            <a:r>
              <a:rPr lang="en-US" sz="4400" dirty="0">
                <a:solidFill>
                  <a:schemeClr val="tx1">
                    <a:lumMod val="75000"/>
                    <a:lumOff val="25000"/>
                  </a:schemeClr>
                </a:solidFill>
              </a:rPr>
              <a:t> could be misrepresented as </a:t>
            </a:r>
            <a:r>
              <a:rPr lang="en-US" sz="4400" b="1" dirty="0">
                <a:solidFill>
                  <a:schemeClr val="tx1">
                    <a:lumMod val="75000"/>
                    <a:lumOff val="25000"/>
                  </a:schemeClr>
                </a:solidFill>
              </a:rPr>
              <a:t>1.21</a:t>
            </a:r>
            <a:r>
              <a:rPr lang="en-US" sz="4400" dirty="0">
                <a:solidFill>
                  <a:schemeClr val="tx1">
                    <a:lumMod val="75000"/>
                    <a:lumOff val="25000"/>
                  </a:schemeClr>
                </a:solidFill>
              </a:rPr>
              <a:t> if a missing covariate that simultaneously increased the </a:t>
            </a:r>
            <a:r>
              <a:rPr lang="en-US" sz="4400" b="1" dirty="0">
                <a:solidFill>
                  <a:schemeClr val="tx1">
                    <a:lumMod val="75000"/>
                    <a:lumOff val="25000"/>
                  </a:schemeClr>
                </a:solidFill>
              </a:rPr>
              <a:t>risk of death 1.71-fold </a:t>
            </a:r>
            <a:r>
              <a:rPr lang="en-US" sz="4400" dirty="0">
                <a:solidFill>
                  <a:schemeClr val="tx1">
                    <a:lumMod val="75000"/>
                    <a:lumOff val="25000"/>
                  </a:schemeClr>
                </a:solidFill>
              </a:rPr>
              <a:t>and the </a:t>
            </a:r>
            <a:r>
              <a:rPr lang="en-US" sz="4400" b="1" dirty="0">
                <a:solidFill>
                  <a:schemeClr val="accent1"/>
                </a:solidFill>
              </a:rPr>
              <a:t>probability of RHC 1.71-fold (with a prevalence among those with RHC of 1 and a prevalence among those without of 0.58) </a:t>
            </a:r>
            <a:r>
              <a:rPr lang="en-US" sz="4400" dirty="0"/>
              <a:t>was not accounted for.</a:t>
            </a:r>
          </a:p>
          <a:p>
            <a:pPr marL="0" indent="0">
              <a:buNone/>
            </a:pPr>
            <a:endParaRPr lang="en-US" dirty="0"/>
          </a:p>
        </p:txBody>
      </p:sp>
      <p:sp>
        <p:nvSpPr>
          <p:cNvPr id="5" name="Rectangle 4">
            <a:extLst>
              <a:ext uri="{FF2B5EF4-FFF2-40B4-BE49-F238E27FC236}">
                <a16:creationId xmlns:a16="http://schemas.microsoft.com/office/drawing/2014/main" id="{6D8CCAB3-3FCC-9045-90AC-8E0D6A77A3FC}"/>
              </a:ext>
            </a:extLst>
          </p:cNvPr>
          <p:cNvSpPr/>
          <p:nvPr/>
        </p:nvSpPr>
        <p:spPr>
          <a:xfrm>
            <a:off x="374612" y="1690688"/>
            <a:ext cx="463588" cy="861774"/>
          </a:xfrm>
          <a:prstGeom prst="rect">
            <a:avLst/>
          </a:prstGeom>
        </p:spPr>
        <p:txBody>
          <a:bodyPr wrap="none">
            <a:spAutoFit/>
          </a:bodyPr>
          <a:lstStyle/>
          <a:p>
            <a:r>
              <a:rPr lang="en-US" sz="5000" b="1" dirty="0">
                <a:solidFill>
                  <a:schemeClr val="bg1"/>
                </a:solidFill>
              </a:rPr>
              <a:t>“</a:t>
            </a:r>
            <a:endParaRPr lang="en-US" sz="5000" dirty="0">
              <a:solidFill>
                <a:schemeClr val="bg1"/>
              </a:solidFill>
            </a:endParaRPr>
          </a:p>
        </p:txBody>
      </p:sp>
      <p:sp>
        <p:nvSpPr>
          <p:cNvPr id="7" name="Rectangle 6">
            <a:extLst>
              <a:ext uri="{FF2B5EF4-FFF2-40B4-BE49-F238E27FC236}">
                <a16:creationId xmlns:a16="http://schemas.microsoft.com/office/drawing/2014/main" id="{A5EC0F5B-E42A-FD44-A505-FD5E8E46AA60}"/>
              </a:ext>
            </a:extLst>
          </p:cNvPr>
          <p:cNvSpPr/>
          <p:nvPr/>
        </p:nvSpPr>
        <p:spPr>
          <a:xfrm>
            <a:off x="10527577" y="5315189"/>
            <a:ext cx="463588" cy="861774"/>
          </a:xfrm>
          <a:prstGeom prst="rect">
            <a:avLst/>
          </a:prstGeom>
        </p:spPr>
        <p:txBody>
          <a:bodyPr wrap="none">
            <a:spAutoFit/>
          </a:bodyPr>
          <a:lstStyle/>
          <a:p>
            <a:r>
              <a:rPr lang="en-US" sz="5000" b="1" dirty="0">
                <a:solidFill>
                  <a:schemeClr val="bg1"/>
                </a:solidFill>
              </a:rPr>
              <a:t>”</a:t>
            </a:r>
          </a:p>
        </p:txBody>
      </p:sp>
      <p:sp>
        <p:nvSpPr>
          <p:cNvPr id="8" name="Rounded Rectangle 7">
            <a:extLst>
              <a:ext uri="{FF2B5EF4-FFF2-40B4-BE49-F238E27FC236}">
                <a16:creationId xmlns:a16="http://schemas.microsoft.com/office/drawing/2014/main" id="{8075884B-B749-F74B-BAD7-CCBEED0CAFC4}"/>
              </a:ext>
            </a:extLst>
          </p:cNvPr>
          <p:cNvSpPr/>
          <p:nvPr/>
        </p:nvSpPr>
        <p:spPr>
          <a:xfrm>
            <a:off x="2431255" y="4683422"/>
            <a:ext cx="652187" cy="631767"/>
          </a:xfrm>
          <a:prstGeom prst="roundRect">
            <a:avLst/>
          </a:prstGeom>
          <a:noFill/>
          <a:ln w="762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F8F99C65-74E7-884A-8633-6923D388DB4F}"/>
              </a:ext>
            </a:extLst>
          </p:cNvPr>
          <p:cNvSpPr/>
          <p:nvPr/>
        </p:nvSpPr>
        <p:spPr>
          <a:xfrm>
            <a:off x="3211033" y="5156839"/>
            <a:ext cx="1275907" cy="631767"/>
          </a:xfrm>
          <a:prstGeom prst="roundRect">
            <a:avLst/>
          </a:prstGeom>
          <a:noFill/>
          <a:ln w="762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10602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a:solidFill>
                  <a:schemeClr val="bg1"/>
                </a:solidFill>
                <a:latin typeface="Franklin Gothic Heavy" charset="0"/>
                <a:ea typeface="Franklin Gothic Heavy" charset="0"/>
                <a:cs typeface="Franklin Gothic Heavy" charset="0"/>
              </a:rPr>
              <a:t>✌️ parts</a:t>
            </a:r>
          </a:p>
        </p:txBody>
      </p:sp>
      <p:sp>
        <p:nvSpPr>
          <p:cNvPr id="3" name="Content Placeholder 2"/>
          <p:cNvSpPr>
            <a:spLocks noGrp="1"/>
          </p:cNvSpPr>
          <p:nvPr>
            <p:ph idx="1"/>
          </p:nvPr>
        </p:nvSpPr>
        <p:spPr/>
        <p:txBody>
          <a:bodyPr>
            <a:normAutofit/>
          </a:bodyPr>
          <a:lstStyle/>
          <a:p>
            <a:pPr marL="742950" indent="-742950">
              <a:buFont typeface="+mj-lt"/>
              <a:buAutoNum type="arabicPeriod"/>
            </a:pPr>
            <a:r>
              <a:rPr lang="en-US" sz="4000" dirty="0">
                <a:solidFill>
                  <a:schemeClr val="bg1"/>
                </a:solidFill>
                <a:latin typeface="Franklin Gothic Medium" charset="0"/>
                <a:ea typeface="Franklin Gothic Medium" charset="0"/>
                <a:cs typeface="Franklin Gothic Medium" charset="0"/>
              </a:rPr>
              <a:t>Discuss the </a:t>
            </a:r>
            <a:r>
              <a:rPr lang="en-US" sz="4000" b="1" dirty="0">
                <a:solidFill>
                  <a:srgbClr val="79D758"/>
                </a:solidFill>
                <a:latin typeface="Franklin Gothic Medium" charset="0"/>
                <a:ea typeface="Franklin Gothic Medium" charset="0"/>
                <a:cs typeface="Franklin Gothic Medium" charset="0"/>
              </a:rPr>
              <a:t>observed covariate E-value </a:t>
            </a:r>
            <a:r>
              <a:rPr lang="en-US" sz="4000" b="1" dirty="0">
                <a:latin typeface="Franklin Gothic Medium" charset="0"/>
                <a:ea typeface="Franklin Gothic Medium" charset="0"/>
                <a:cs typeface="Franklin Gothic Medium" charset="0"/>
              </a:rPr>
              <a:t>with an example</a:t>
            </a:r>
          </a:p>
          <a:p>
            <a:pPr marL="742950" indent="-742950">
              <a:buFont typeface="+mj-lt"/>
              <a:buAutoNum type="arabicPeriod"/>
            </a:pPr>
            <a:endParaRPr lang="en-US" sz="4000" dirty="0">
              <a:solidFill>
                <a:schemeClr val="bg1"/>
              </a:solidFill>
              <a:latin typeface="Franklin Gothic Medium" charset="0"/>
              <a:ea typeface="Franklin Gothic Medium" charset="0"/>
              <a:cs typeface="Franklin Gothic Medium" charset="0"/>
            </a:endParaRPr>
          </a:p>
          <a:p>
            <a:pPr marL="742950" indent="-742950">
              <a:buFont typeface="+mj-lt"/>
              <a:buAutoNum type="arabicPeriod"/>
            </a:pPr>
            <a:r>
              <a:rPr lang="en-US" sz="4000" dirty="0">
                <a:solidFill>
                  <a:schemeClr val="bg1"/>
                </a:solidFill>
                <a:latin typeface="Franklin Gothic Medium" charset="0"/>
                <a:ea typeface="Franklin Gothic Medium" charset="0"/>
                <a:cs typeface="Franklin Gothic Medium" charset="0"/>
              </a:rPr>
              <a:t>Demonstrate </a:t>
            </a:r>
            <a:r>
              <a:rPr lang="en-US" sz="4000" b="1" dirty="0">
                <a:solidFill>
                  <a:srgbClr val="79D758"/>
                </a:solidFill>
                <a:latin typeface="Franklin Gothic Medium" charset="0"/>
                <a:ea typeface="Franklin Gothic Medium" charset="0"/>
                <a:cs typeface="Franklin Gothic Medium" charset="0"/>
              </a:rPr>
              <a:t>how to calculate </a:t>
            </a:r>
            <a:r>
              <a:rPr lang="en-US" sz="4000" dirty="0">
                <a:solidFill>
                  <a:schemeClr val="bg1"/>
                </a:solidFill>
                <a:latin typeface="Franklin Gothic Medium" charset="0"/>
                <a:ea typeface="Franklin Gothic Medium" charset="0"/>
                <a:cs typeface="Franklin Gothic Medium" charset="0"/>
              </a:rPr>
              <a:t>this with R</a:t>
            </a:r>
            <a:endParaRPr lang="en-US" sz="4000" b="1" dirty="0">
              <a:solidFill>
                <a:srgbClr val="79D758"/>
              </a:solidFill>
            </a:endParaRPr>
          </a:p>
        </p:txBody>
      </p:sp>
    </p:spTree>
    <p:extLst>
      <p:ext uri="{BB962C8B-B14F-4D97-AF65-F5344CB8AC3E}">
        <p14:creationId xmlns:p14="http://schemas.microsoft.com/office/powerpoint/2010/main" val="1654001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10956-6913-C942-9B49-9427A8203D43}"/>
              </a:ext>
            </a:extLst>
          </p:cNvPr>
          <p:cNvSpPr>
            <a:spLocks noGrp="1"/>
          </p:cNvSpPr>
          <p:nvPr>
            <p:ph type="title"/>
          </p:nvPr>
        </p:nvSpPr>
        <p:spPr/>
        <p:txBody>
          <a:bodyPr/>
          <a:lstStyle/>
          <a:p>
            <a:r>
              <a:rPr lang="en-US" dirty="0"/>
              <a:t>Observed covariate E-value</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75E0DAAD-407F-5444-A742-5930E41EE44D}"/>
                  </a:ext>
                </a:extLst>
              </p:cNvPr>
              <p:cNvSpPr txBox="1"/>
              <p:nvPr/>
            </p:nvSpPr>
            <p:spPr>
              <a:xfrm>
                <a:off x="371676" y="2654936"/>
                <a:ext cx="11448647" cy="200048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4400" b="0" i="0" smtClean="0">
                          <a:solidFill>
                            <a:schemeClr val="bg1"/>
                          </a:solidFill>
                          <a:latin typeface="Cambria Math" panose="02040503050406030204" pitchFamily="18" charset="0"/>
                        </a:rPr>
                        <m:t>E</m:t>
                      </m:r>
                      <m:r>
                        <a:rPr lang="en-US" sz="4400" b="0" i="0" smtClean="0">
                          <a:solidFill>
                            <a:schemeClr val="bg1"/>
                          </a:solidFill>
                          <a:latin typeface="Cambria Math" panose="02040503050406030204" pitchFamily="18" charset="0"/>
                        </a:rPr>
                        <m:t>−</m:t>
                      </m:r>
                      <m:sSub>
                        <m:sSubPr>
                          <m:ctrlPr>
                            <a:rPr lang="en-US" sz="4400" b="0" i="1" smtClean="0">
                              <a:solidFill>
                                <a:schemeClr val="bg1"/>
                              </a:solidFill>
                              <a:latin typeface="Cambria Math" panose="02040503050406030204" pitchFamily="18" charset="0"/>
                            </a:rPr>
                          </m:ctrlPr>
                        </m:sSubPr>
                        <m:e>
                          <m:r>
                            <m:rPr>
                              <m:sty m:val="p"/>
                            </m:rPr>
                            <a:rPr lang="en-US" sz="4400" b="0" i="0" smtClean="0">
                              <a:solidFill>
                                <a:schemeClr val="bg1"/>
                              </a:solidFill>
                              <a:latin typeface="Cambria Math" panose="02040503050406030204" pitchFamily="18" charset="0"/>
                            </a:rPr>
                            <m:t>value</m:t>
                          </m:r>
                        </m:e>
                        <m:sub>
                          <m:r>
                            <a:rPr lang="en-US" sz="4400" b="0" i="1" smtClean="0">
                              <a:solidFill>
                                <a:schemeClr val="bg1"/>
                              </a:solidFill>
                              <a:latin typeface="Cambria Math" panose="02040503050406030204" pitchFamily="18" charset="0"/>
                            </a:rPr>
                            <m:t>𝑎𝑑𝑗</m:t>
                          </m:r>
                        </m:sub>
                      </m:sSub>
                      <m:r>
                        <a:rPr lang="en-US" sz="4400" b="0" i="1" smtClean="0">
                          <a:solidFill>
                            <a:schemeClr val="bg1"/>
                          </a:solidFill>
                          <a:latin typeface="Cambria Math" panose="02040503050406030204" pitchFamily="18" charset="0"/>
                        </a:rPr>
                        <m:t>=</m:t>
                      </m:r>
                      <m:f>
                        <m:fPr>
                          <m:ctrlPr>
                            <a:rPr lang="en-US" sz="4400" b="0" i="1" smtClean="0">
                              <a:solidFill>
                                <a:schemeClr val="bg1"/>
                              </a:solidFill>
                              <a:latin typeface="Cambria Math" panose="02040503050406030204" pitchFamily="18" charset="0"/>
                            </a:rPr>
                          </m:ctrlPr>
                        </m:fPr>
                        <m:num>
                          <m:r>
                            <a:rPr lang="en-US" sz="4400" b="0" i="1" smtClean="0">
                              <a:solidFill>
                                <a:schemeClr val="bg1"/>
                              </a:solidFill>
                              <a:latin typeface="Cambria Math" panose="02040503050406030204" pitchFamily="18" charset="0"/>
                            </a:rPr>
                            <m:t>𝐿</m:t>
                          </m:r>
                          <m:sSub>
                            <m:sSubPr>
                              <m:ctrlPr>
                                <a:rPr lang="en-US" sz="4400" b="0" i="1" smtClean="0">
                                  <a:solidFill>
                                    <a:schemeClr val="bg1"/>
                                  </a:solidFill>
                                  <a:latin typeface="Cambria Math" panose="02040503050406030204" pitchFamily="18" charset="0"/>
                                </a:rPr>
                              </m:ctrlPr>
                            </m:sSubPr>
                            <m:e>
                              <m:r>
                                <a:rPr lang="en-US" sz="4400" b="0" i="1" smtClean="0">
                                  <a:solidFill>
                                    <a:schemeClr val="bg1"/>
                                  </a:solidFill>
                                  <a:latin typeface="Cambria Math" panose="02040503050406030204" pitchFamily="18" charset="0"/>
                                </a:rPr>
                                <m:t>𝐵</m:t>
                              </m:r>
                            </m:e>
                            <m:sub>
                              <m:r>
                                <a:rPr lang="en-US" sz="4400" b="0" i="1" smtClean="0">
                                  <a:solidFill>
                                    <a:schemeClr val="bg1"/>
                                  </a:solidFill>
                                  <a:latin typeface="Cambria Math" panose="02040503050406030204" pitchFamily="18" charset="0"/>
                                </a:rPr>
                                <m:t>𝑜𝑏𝑠</m:t>
                              </m:r>
                            </m:sub>
                          </m:sSub>
                        </m:num>
                        <m:den>
                          <m:r>
                            <a:rPr lang="en-US" sz="4400" b="0" i="1" smtClean="0">
                              <a:solidFill>
                                <a:schemeClr val="bg1"/>
                              </a:solidFill>
                              <a:latin typeface="Cambria Math" panose="02040503050406030204" pitchFamily="18" charset="0"/>
                            </a:rPr>
                            <m:t>𝐿</m:t>
                          </m:r>
                          <m:sSub>
                            <m:sSubPr>
                              <m:ctrlPr>
                                <a:rPr lang="en-US" sz="4400" b="0" i="1" smtClean="0">
                                  <a:solidFill>
                                    <a:schemeClr val="bg1"/>
                                  </a:solidFill>
                                  <a:latin typeface="Cambria Math" panose="02040503050406030204" pitchFamily="18" charset="0"/>
                                </a:rPr>
                              </m:ctrlPr>
                            </m:sSubPr>
                            <m:e>
                              <m:r>
                                <a:rPr lang="en-US" sz="4400" b="0" i="1" smtClean="0">
                                  <a:solidFill>
                                    <a:schemeClr val="bg1"/>
                                  </a:solidFill>
                                  <a:latin typeface="Cambria Math" panose="02040503050406030204" pitchFamily="18" charset="0"/>
                                </a:rPr>
                                <m:t>𝐵</m:t>
                              </m:r>
                            </m:e>
                            <m:sub>
                              <m:r>
                                <a:rPr lang="en-US" sz="4400" b="0" i="1" smtClean="0">
                                  <a:solidFill>
                                    <a:schemeClr val="bg1"/>
                                  </a:solidFill>
                                  <a:latin typeface="Cambria Math" panose="02040503050406030204" pitchFamily="18" charset="0"/>
                                </a:rPr>
                                <m:t>𝑎𝑑𝑗</m:t>
                              </m:r>
                            </m:sub>
                          </m:sSub>
                        </m:den>
                      </m:f>
                      <m:r>
                        <a:rPr lang="en-US" sz="4400" b="0" i="1" smtClean="0">
                          <a:solidFill>
                            <a:schemeClr val="bg1"/>
                          </a:solidFill>
                          <a:latin typeface="Cambria Math" panose="02040503050406030204" pitchFamily="18" charset="0"/>
                        </a:rPr>
                        <m:t>+</m:t>
                      </m:r>
                      <m:rad>
                        <m:radPr>
                          <m:degHide m:val="on"/>
                          <m:ctrlPr>
                            <a:rPr lang="en-US" sz="4400" b="0" i="1" smtClean="0">
                              <a:solidFill>
                                <a:schemeClr val="bg1"/>
                              </a:solidFill>
                              <a:latin typeface="Cambria Math" panose="02040503050406030204" pitchFamily="18" charset="0"/>
                            </a:rPr>
                          </m:ctrlPr>
                        </m:radPr>
                        <m:deg/>
                        <m:e>
                          <m:f>
                            <m:fPr>
                              <m:ctrlPr>
                                <a:rPr lang="en-US" sz="4400" b="0" i="1" smtClean="0">
                                  <a:solidFill>
                                    <a:schemeClr val="bg1"/>
                                  </a:solidFill>
                                  <a:latin typeface="Cambria Math" panose="02040503050406030204" pitchFamily="18" charset="0"/>
                                </a:rPr>
                              </m:ctrlPr>
                            </m:fPr>
                            <m:num>
                              <m:r>
                                <a:rPr lang="en-US" sz="4400" b="0" i="1" smtClean="0">
                                  <a:solidFill>
                                    <a:schemeClr val="bg1"/>
                                  </a:solidFill>
                                  <a:latin typeface="Cambria Math" panose="02040503050406030204" pitchFamily="18" charset="0"/>
                                </a:rPr>
                                <m:t>𝐿</m:t>
                              </m:r>
                              <m:sSub>
                                <m:sSubPr>
                                  <m:ctrlPr>
                                    <a:rPr lang="en-US" sz="4400" b="0" i="1" smtClean="0">
                                      <a:solidFill>
                                        <a:schemeClr val="bg1"/>
                                      </a:solidFill>
                                      <a:latin typeface="Cambria Math" panose="02040503050406030204" pitchFamily="18" charset="0"/>
                                    </a:rPr>
                                  </m:ctrlPr>
                                </m:sSubPr>
                                <m:e>
                                  <m:r>
                                    <a:rPr lang="en-US" sz="4400" b="0" i="1" smtClean="0">
                                      <a:solidFill>
                                        <a:schemeClr val="bg1"/>
                                      </a:solidFill>
                                      <a:latin typeface="Cambria Math" panose="02040503050406030204" pitchFamily="18" charset="0"/>
                                    </a:rPr>
                                    <m:t>𝐵</m:t>
                                  </m:r>
                                </m:e>
                                <m:sub>
                                  <m:r>
                                    <a:rPr lang="en-US" sz="4400" b="0" i="1" smtClean="0">
                                      <a:solidFill>
                                        <a:schemeClr val="bg1"/>
                                      </a:solidFill>
                                      <a:latin typeface="Cambria Math" panose="02040503050406030204" pitchFamily="18" charset="0"/>
                                    </a:rPr>
                                    <m:t>𝑜𝑏𝑠</m:t>
                                  </m:r>
                                </m:sub>
                              </m:sSub>
                            </m:num>
                            <m:den>
                              <m:r>
                                <a:rPr lang="en-US" sz="4400" b="0" i="1" smtClean="0">
                                  <a:solidFill>
                                    <a:schemeClr val="bg1"/>
                                  </a:solidFill>
                                  <a:latin typeface="Cambria Math" panose="02040503050406030204" pitchFamily="18" charset="0"/>
                                </a:rPr>
                                <m:t>𝐿</m:t>
                              </m:r>
                              <m:sSub>
                                <m:sSubPr>
                                  <m:ctrlPr>
                                    <a:rPr lang="en-US" sz="4400" b="0" i="1" smtClean="0">
                                      <a:solidFill>
                                        <a:schemeClr val="bg1"/>
                                      </a:solidFill>
                                      <a:latin typeface="Cambria Math" panose="02040503050406030204" pitchFamily="18" charset="0"/>
                                    </a:rPr>
                                  </m:ctrlPr>
                                </m:sSubPr>
                                <m:e>
                                  <m:r>
                                    <a:rPr lang="en-US" sz="4400" b="0" i="1" smtClean="0">
                                      <a:solidFill>
                                        <a:schemeClr val="bg1"/>
                                      </a:solidFill>
                                      <a:latin typeface="Cambria Math" panose="02040503050406030204" pitchFamily="18" charset="0"/>
                                    </a:rPr>
                                    <m:t>𝐵</m:t>
                                  </m:r>
                                </m:e>
                                <m:sub>
                                  <m:r>
                                    <a:rPr lang="en-US" sz="4400" b="0" i="1" smtClean="0">
                                      <a:solidFill>
                                        <a:schemeClr val="bg1"/>
                                      </a:solidFill>
                                      <a:latin typeface="Cambria Math" panose="02040503050406030204" pitchFamily="18" charset="0"/>
                                    </a:rPr>
                                    <m:t>𝑎𝑑𝑗</m:t>
                                  </m:r>
                                </m:sub>
                              </m:sSub>
                            </m:den>
                          </m:f>
                          <m:r>
                            <a:rPr lang="en-US" sz="4400" b="0" i="1" smtClean="0">
                              <a:solidFill>
                                <a:schemeClr val="bg1"/>
                              </a:solidFill>
                              <a:latin typeface="Cambria Math" panose="02040503050406030204" pitchFamily="18" charset="0"/>
                            </a:rPr>
                            <m:t>×</m:t>
                          </m:r>
                          <m:d>
                            <m:dPr>
                              <m:ctrlPr>
                                <a:rPr lang="en-US" sz="4400" b="0" i="1" smtClean="0">
                                  <a:solidFill>
                                    <a:schemeClr val="bg1"/>
                                  </a:solidFill>
                                  <a:latin typeface="Cambria Math" panose="02040503050406030204" pitchFamily="18" charset="0"/>
                                </a:rPr>
                              </m:ctrlPr>
                            </m:dPr>
                            <m:e>
                              <m:f>
                                <m:fPr>
                                  <m:ctrlPr>
                                    <a:rPr lang="en-US" sz="4400" b="0" i="1" smtClean="0">
                                      <a:solidFill>
                                        <a:schemeClr val="bg1"/>
                                      </a:solidFill>
                                      <a:latin typeface="Cambria Math" panose="02040503050406030204" pitchFamily="18" charset="0"/>
                                    </a:rPr>
                                  </m:ctrlPr>
                                </m:fPr>
                                <m:num>
                                  <m:r>
                                    <a:rPr lang="en-US" sz="4400" b="0" i="1" smtClean="0">
                                      <a:solidFill>
                                        <a:schemeClr val="bg1"/>
                                      </a:solidFill>
                                      <a:latin typeface="Cambria Math" panose="02040503050406030204" pitchFamily="18" charset="0"/>
                                    </a:rPr>
                                    <m:t>𝐿</m:t>
                                  </m:r>
                                  <m:sSub>
                                    <m:sSubPr>
                                      <m:ctrlPr>
                                        <a:rPr lang="en-US" sz="4400" b="0" i="1" smtClean="0">
                                          <a:solidFill>
                                            <a:schemeClr val="bg1"/>
                                          </a:solidFill>
                                          <a:latin typeface="Cambria Math" panose="02040503050406030204" pitchFamily="18" charset="0"/>
                                        </a:rPr>
                                      </m:ctrlPr>
                                    </m:sSubPr>
                                    <m:e>
                                      <m:r>
                                        <a:rPr lang="en-US" sz="4400" b="0" i="1" smtClean="0">
                                          <a:solidFill>
                                            <a:schemeClr val="bg1"/>
                                          </a:solidFill>
                                          <a:latin typeface="Cambria Math" panose="02040503050406030204" pitchFamily="18" charset="0"/>
                                        </a:rPr>
                                        <m:t>𝐵</m:t>
                                      </m:r>
                                    </m:e>
                                    <m:sub>
                                      <m:r>
                                        <a:rPr lang="en-US" sz="4400" b="0" i="1" smtClean="0">
                                          <a:solidFill>
                                            <a:schemeClr val="bg1"/>
                                          </a:solidFill>
                                          <a:latin typeface="Cambria Math" panose="02040503050406030204" pitchFamily="18" charset="0"/>
                                        </a:rPr>
                                        <m:t>𝑜𝑏𝑠</m:t>
                                      </m:r>
                                    </m:sub>
                                  </m:sSub>
                                </m:num>
                                <m:den>
                                  <m:r>
                                    <a:rPr lang="en-US" sz="4400" b="0" i="1" smtClean="0">
                                      <a:solidFill>
                                        <a:schemeClr val="bg1"/>
                                      </a:solidFill>
                                      <a:latin typeface="Cambria Math" panose="02040503050406030204" pitchFamily="18" charset="0"/>
                                    </a:rPr>
                                    <m:t>𝐿</m:t>
                                  </m:r>
                                  <m:sSub>
                                    <m:sSubPr>
                                      <m:ctrlPr>
                                        <a:rPr lang="en-US" sz="4400" b="0" i="1" smtClean="0">
                                          <a:solidFill>
                                            <a:schemeClr val="bg1"/>
                                          </a:solidFill>
                                          <a:latin typeface="Cambria Math" panose="02040503050406030204" pitchFamily="18" charset="0"/>
                                        </a:rPr>
                                      </m:ctrlPr>
                                    </m:sSubPr>
                                    <m:e>
                                      <m:r>
                                        <a:rPr lang="en-US" sz="4400" b="0" i="1" smtClean="0">
                                          <a:solidFill>
                                            <a:schemeClr val="bg1"/>
                                          </a:solidFill>
                                          <a:latin typeface="Cambria Math" panose="02040503050406030204" pitchFamily="18" charset="0"/>
                                        </a:rPr>
                                        <m:t>𝐵</m:t>
                                      </m:r>
                                    </m:e>
                                    <m:sub>
                                      <m:r>
                                        <a:rPr lang="en-US" sz="4400" b="0" i="1" smtClean="0">
                                          <a:solidFill>
                                            <a:schemeClr val="bg1"/>
                                          </a:solidFill>
                                          <a:latin typeface="Cambria Math" panose="02040503050406030204" pitchFamily="18" charset="0"/>
                                        </a:rPr>
                                        <m:t>𝑎𝑑𝑗</m:t>
                                      </m:r>
                                    </m:sub>
                                  </m:sSub>
                                </m:den>
                              </m:f>
                              <m:r>
                                <a:rPr lang="en-US" sz="4400" b="0" i="1" smtClean="0">
                                  <a:solidFill>
                                    <a:schemeClr val="bg1"/>
                                  </a:solidFill>
                                  <a:latin typeface="Cambria Math" panose="02040503050406030204" pitchFamily="18" charset="0"/>
                                </a:rPr>
                                <m:t>−1</m:t>
                              </m:r>
                            </m:e>
                          </m:d>
                        </m:e>
                      </m:rad>
                    </m:oMath>
                  </m:oMathPara>
                </a14:m>
                <a:endParaRPr lang="en-US" sz="4400" dirty="0"/>
              </a:p>
            </p:txBody>
          </p:sp>
        </mc:Choice>
        <mc:Fallback xmlns="">
          <p:sp>
            <p:nvSpPr>
              <p:cNvPr id="4" name="TextBox 3">
                <a:extLst>
                  <a:ext uri="{FF2B5EF4-FFF2-40B4-BE49-F238E27FC236}">
                    <a16:creationId xmlns:a16="http://schemas.microsoft.com/office/drawing/2014/main" id="{75E0DAAD-407F-5444-A742-5930E41EE44D}"/>
                  </a:ext>
                </a:extLst>
              </p:cNvPr>
              <p:cNvSpPr txBox="1">
                <a:spLocks noRot="1" noChangeAspect="1" noMove="1" noResize="1" noEditPoints="1" noAdjustHandles="1" noChangeArrowheads="1" noChangeShapeType="1" noTextEdit="1"/>
              </p:cNvSpPr>
              <p:nvPr/>
            </p:nvSpPr>
            <p:spPr>
              <a:xfrm>
                <a:off x="371676" y="2654936"/>
                <a:ext cx="11448647" cy="2000484"/>
              </a:xfrm>
              <a:prstGeom prst="rect">
                <a:avLst/>
              </a:prstGeom>
              <a:blipFill>
                <a:blip r:embed="rId3"/>
                <a:stretch>
                  <a:fillRect l="-443"/>
                </a:stretch>
              </a:blipFill>
            </p:spPr>
            <p:txBody>
              <a:bodyPr/>
              <a:lstStyle/>
              <a:p>
                <a:r>
                  <a:rPr lang="en-US">
                    <a:noFill/>
                  </a:rPr>
                  <a:t> </a:t>
                </a:r>
              </a:p>
            </p:txBody>
          </p:sp>
        </mc:Fallback>
      </mc:AlternateContent>
    </p:spTree>
    <p:extLst>
      <p:ext uri="{BB962C8B-B14F-4D97-AF65-F5344CB8AC3E}">
        <p14:creationId xmlns:p14="http://schemas.microsoft.com/office/powerpoint/2010/main" val="27339548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D3E07567-03F1-7E4C-82E7-C5961D8E3005}"/>
              </a:ext>
            </a:extLst>
          </p:cNvPr>
          <p:cNvGrpSpPr/>
          <p:nvPr/>
        </p:nvGrpSpPr>
        <p:grpSpPr>
          <a:xfrm>
            <a:off x="490352" y="822231"/>
            <a:ext cx="11287495" cy="4691362"/>
            <a:chOff x="341857" y="705853"/>
            <a:chExt cx="11287495" cy="4691362"/>
          </a:xfrm>
        </p:grpSpPr>
        <p:pic>
          <p:nvPicPr>
            <p:cNvPr id="8" name="Picture 7">
              <a:extLst>
                <a:ext uri="{FF2B5EF4-FFF2-40B4-BE49-F238E27FC236}">
                  <a16:creationId xmlns:a16="http://schemas.microsoft.com/office/drawing/2014/main" id="{9F542D49-66A1-DF4E-8902-A9D2EE29CC0F}"/>
                </a:ext>
              </a:extLst>
            </p:cNvPr>
            <p:cNvPicPr>
              <a:picLocks noChangeAspect="1"/>
            </p:cNvPicPr>
            <p:nvPr/>
          </p:nvPicPr>
          <p:blipFill rotWithShape="1">
            <a:blip r:embed="rId3"/>
            <a:srcRect b="49438"/>
            <a:stretch/>
          </p:blipFill>
          <p:spPr>
            <a:xfrm>
              <a:off x="341857" y="705853"/>
              <a:ext cx="11287495" cy="3962401"/>
            </a:xfrm>
            <a:prstGeom prst="rect">
              <a:avLst/>
            </a:prstGeom>
          </p:spPr>
        </p:pic>
        <p:pic>
          <p:nvPicPr>
            <p:cNvPr id="9" name="Picture 8">
              <a:extLst>
                <a:ext uri="{FF2B5EF4-FFF2-40B4-BE49-F238E27FC236}">
                  <a16:creationId xmlns:a16="http://schemas.microsoft.com/office/drawing/2014/main" id="{589BB869-CBA9-154E-8A25-F8DC929015D8}"/>
                </a:ext>
              </a:extLst>
            </p:cNvPr>
            <p:cNvPicPr>
              <a:picLocks noChangeAspect="1"/>
            </p:cNvPicPr>
            <p:nvPr/>
          </p:nvPicPr>
          <p:blipFill rotWithShape="1">
            <a:blip r:embed="rId3"/>
            <a:srcRect t="90487" b="206"/>
            <a:stretch/>
          </p:blipFill>
          <p:spPr>
            <a:xfrm>
              <a:off x="341857" y="4668254"/>
              <a:ext cx="11283696" cy="728961"/>
            </a:xfrm>
            <a:prstGeom prst="rect">
              <a:avLst/>
            </a:prstGeom>
          </p:spPr>
        </p:pic>
      </p:grpSp>
      <p:sp>
        <p:nvSpPr>
          <p:cNvPr id="5" name="Rounded Rectangle 4">
            <a:extLst>
              <a:ext uri="{FF2B5EF4-FFF2-40B4-BE49-F238E27FC236}">
                <a16:creationId xmlns:a16="http://schemas.microsoft.com/office/drawing/2014/main" id="{78CCC229-B7F9-C04E-AF22-B7C6AF06020E}"/>
              </a:ext>
            </a:extLst>
          </p:cNvPr>
          <p:cNvSpPr/>
          <p:nvPr/>
        </p:nvSpPr>
        <p:spPr>
          <a:xfrm>
            <a:off x="6316213" y="935403"/>
            <a:ext cx="1235242" cy="368969"/>
          </a:xfrm>
          <a:prstGeom prst="round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a:extLst>
              <a:ext uri="{FF2B5EF4-FFF2-40B4-BE49-F238E27FC236}">
                <a16:creationId xmlns:a16="http://schemas.microsoft.com/office/drawing/2014/main" id="{0B742AC0-32A5-D947-9592-A3AA93154559}"/>
              </a:ext>
            </a:extLst>
          </p:cNvPr>
          <p:cNvSpPr/>
          <p:nvPr/>
        </p:nvSpPr>
        <p:spPr>
          <a:xfrm>
            <a:off x="8134075" y="924754"/>
            <a:ext cx="537410" cy="368970"/>
          </a:xfrm>
          <a:prstGeom prst="round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1168770-F958-0846-961D-A85052D019D9}"/>
              </a:ext>
            </a:extLst>
          </p:cNvPr>
          <p:cNvSpPr/>
          <p:nvPr/>
        </p:nvSpPr>
        <p:spPr>
          <a:xfrm>
            <a:off x="10291156" y="3973484"/>
            <a:ext cx="615142" cy="4821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7F3446FF-E099-414A-9B2F-CCC8D2584C8A}"/>
              </a:ext>
            </a:extLst>
          </p:cNvPr>
          <p:cNvCxnSpPr/>
          <p:nvPr/>
        </p:nvCxnSpPr>
        <p:spPr>
          <a:xfrm flipV="1">
            <a:off x="6911163" y="974390"/>
            <a:ext cx="0" cy="3849229"/>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DB7AEF4-901A-9643-9873-1681293C96E3}"/>
              </a:ext>
            </a:extLst>
          </p:cNvPr>
          <p:cNvCxnSpPr/>
          <p:nvPr/>
        </p:nvCxnSpPr>
        <p:spPr>
          <a:xfrm flipV="1">
            <a:off x="8052559" y="974390"/>
            <a:ext cx="0" cy="3849229"/>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6548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14"/>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13"/>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5"/>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P spid="6" grpId="1"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E15A302-50F4-6E48-B8A8-8E9EA8A827C9}"/>
              </a:ext>
            </a:extLst>
          </p:cNvPr>
          <p:cNvPicPr>
            <a:picLocks noChangeAspect="1"/>
          </p:cNvPicPr>
          <p:nvPr/>
        </p:nvPicPr>
        <p:blipFill rotWithShape="1">
          <a:blip r:embed="rId3"/>
          <a:srcRect t="46788" b="-34"/>
          <a:stretch/>
        </p:blipFill>
        <p:spPr>
          <a:xfrm>
            <a:off x="490352" y="1266305"/>
            <a:ext cx="11287495" cy="4172989"/>
          </a:xfrm>
          <a:prstGeom prst="rect">
            <a:avLst/>
          </a:prstGeom>
        </p:spPr>
      </p:pic>
      <p:sp>
        <p:nvSpPr>
          <p:cNvPr id="4" name="Rounded Rectangle 3">
            <a:extLst>
              <a:ext uri="{FF2B5EF4-FFF2-40B4-BE49-F238E27FC236}">
                <a16:creationId xmlns:a16="http://schemas.microsoft.com/office/drawing/2014/main" id="{9DFF3FBA-D459-5549-AF66-AF87850A32CD}"/>
              </a:ext>
            </a:extLst>
          </p:cNvPr>
          <p:cNvSpPr/>
          <p:nvPr/>
        </p:nvSpPr>
        <p:spPr>
          <a:xfrm>
            <a:off x="698268" y="3557847"/>
            <a:ext cx="9722099" cy="1323912"/>
          </a:xfrm>
          <a:prstGeom prst="round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47763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1E85900A-2B22-E64A-9928-27F79CE87D1C}"/>
              </a:ext>
            </a:extLst>
          </p:cNvPr>
          <p:cNvGrpSpPr/>
          <p:nvPr/>
        </p:nvGrpSpPr>
        <p:grpSpPr>
          <a:xfrm>
            <a:off x="490352" y="1028383"/>
            <a:ext cx="11287495" cy="4691363"/>
            <a:chOff x="341857" y="705853"/>
            <a:chExt cx="11287495" cy="4691363"/>
          </a:xfrm>
        </p:grpSpPr>
        <p:pic>
          <p:nvPicPr>
            <p:cNvPr id="17" name="Picture 16">
              <a:extLst>
                <a:ext uri="{FF2B5EF4-FFF2-40B4-BE49-F238E27FC236}">
                  <a16:creationId xmlns:a16="http://schemas.microsoft.com/office/drawing/2014/main" id="{AFD8F2DB-42EF-E64E-AA79-1FE009E60176}"/>
                </a:ext>
              </a:extLst>
            </p:cNvPr>
            <p:cNvPicPr>
              <a:picLocks noChangeAspect="1"/>
            </p:cNvPicPr>
            <p:nvPr/>
          </p:nvPicPr>
          <p:blipFill rotWithShape="1">
            <a:blip r:embed="rId3"/>
            <a:srcRect b="75487"/>
            <a:stretch/>
          </p:blipFill>
          <p:spPr>
            <a:xfrm>
              <a:off x="341857" y="705853"/>
              <a:ext cx="11287495" cy="1920969"/>
            </a:xfrm>
            <a:prstGeom prst="rect">
              <a:avLst/>
            </a:prstGeom>
          </p:spPr>
        </p:pic>
        <p:pic>
          <p:nvPicPr>
            <p:cNvPr id="18" name="Picture 17">
              <a:extLst>
                <a:ext uri="{FF2B5EF4-FFF2-40B4-BE49-F238E27FC236}">
                  <a16:creationId xmlns:a16="http://schemas.microsoft.com/office/drawing/2014/main" id="{A70A3F8B-A42C-764D-BC41-0F4661D08F6B}"/>
                </a:ext>
              </a:extLst>
            </p:cNvPr>
            <p:cNvPicPr>
              <a:picLocks noChangeAspect="1"/>
            </p:cNvPicPr>
            <p:nvPr/>
          </p:nvPicPr>
          <p:blipFill rotWithShape="1">
            <a:blip r:embed="rId3"/>
            <a:srcRect t="64422" b="207"/>
            <a:stretch/>
          </p:blipFill>
          <p:spPr>
            <a:xfrm>
              <a:off x="341857" y="2626822"/>
              <a:ext cx="11283696" cy="2770394"/>
            </a:xfrm>
            <a:prstGeom prst="rect">
              <a:avLst/>
            </a:prstGeom>
          </p:spPr>
        </p:pic>
      </p:grpSp>
      <p:sp>
        <p:nvSpPr>
          <p:cNvPr id="15" name="Rounded Rectangle 14">
            <a:extLst>
              <a:ext uri="{FF2B5EF4-FFF2-40B4-BE49-F238E27FC236}">
                <a16:creationId xmlns:a16="http://schemas.microsoft.com/office/drawing/2014/main" id="{607C9CF8-6BFF-D949-8643-C79AAAAFA37D}"/>
              </a:ext>
            </a:extLst>
          </p:cNvPr>
          <p:cNvSpPr/>
          <p:nvPr/>
        </p:nvSpPr>
        <p:spPr>
          <a:xfrm>
            <a:off x="8196349" y="1143329"/>
            <a:ext cx="545432" cy="3705727"/>
          </a:xfrm>
          <a:prstGeom prst="round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98864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3B8F5-4D0B-7947-A0CA-B2C017982013}"/>
              </a:ext>
            </a:extLst>
          </p:cNvPr>
          <p:cNvSpPr>
            <a:spLocks noGrp="1"/>
          </p:cNvSpPr>
          <p:nvPr>
            <p:ph type="title"/>
          </p:nvPr>
        </p:nvSpPr>
        <p:spPr/>
        <p:txBody>
          <a:bodyPr/>
          <a:lstStyle/>
          <a:p>
            <a:r>
              <a:rPr lang="en-US" dirty="0"/>
              <a:t>R package</a:t>
            </a:r>
          </a:p>
        </p:txBody>
      </p:sp>
      <p:sp>
        <p:nvSpPr>
          <p:cNvPr id="3" name="Content Placeholder 2">
            <a:extLst>
              <a:ext uri="{FF2B5EF4-FFF2-40B4-BE49-F238E27FC236}">
                <a16:creationId xmlns:a16="http://schemas.microsoft.com/office/drawing/2014/main" id="{A97DCB4E-5698-7C46-AAA3-6F3C5C5B737E}"/>
              </a:ext>
            </a:extLst>
          </p:cNvPr>
          <p:cNvSpPr>
            <a:spLocks noGrp="1"/>
          </p:cNvSpPr>
          <p:nvPr>
            <p:ph idx="1"/>
          </p:nvPr>
        </p:nvSpPr>
        <p:spPr/>
        <p:txBody>
          <a:bodyPr/>
          <a:lstStyle/>
          <a:p>
            <a:pPr marL="0" indent="0">
              <a:buNone/>
            </a:pPr>
            <a:r>
              <a:rPr lang="en-US" dirty="0" err="1">
                <a:latin typeface="Monaco" pitchFamily="2" charset="77"/>
              </a:rPr>
              <a:t>tipr</a:t>
            </a:r>
            <a:endParaRPr lang="en-US" dirty="0">
              <a:latin typeface="Monaco" pitchFamily="2" charset="77"/>
            </a:endParaRPr>
          </a:p>
        </p:txBody>
      </p:sp>
      <p:pic>
        <p:nvPicPr>
          <p:cNvPr id="4" name="Content Placeholder 3">
            <a:extLst>
              <a:ext uri="{FF2B5EF4-FFF2-40B4-BE49-F238E27FC236}">
                <a16:creationId xmlns:a16="http://schemas.microsoft.com/office/drawing/2014/main" id="{1E3FB03C-6C85-8048-8A46-02BD81442C4F}"/>
              </a:ext>
            </a:extLst>
          </p:cNvPr>
          <p:cNvPicPr>
            <a:picLocks noChangeAspect="1"/>
          </p:cNvPicPr>
          <p:nvPr/>
        </p:nvPicPr>
        <p:blipFill>
          <a:blip r:embed="rId3"/>
          <a:stretch>
            <a:fillRect/>
          </a:stretch>
        </p:blipFill>
        <p:spPr>
          <a:xfrm>
            <a:off x="7057895" y="2791326"/>
            <a:ext cx="4918756" cy="3385637"/>
          </a:xfrm>
          <a:prstGeom prst="rect">
            <a:avLst/>
          </a:prstGeom>
          <a:solidFill>
            <a:schemeClr val="tx1"/>
          </a:solidFill>
        </p:spPr>
      </p:pic>
    </p:spTree>
    <p:extLst>
      <p:ext uri="{BB962C8B-B14F-4D97-AF65-F5344CB8AC3E}">
        <p14:creationId xmlns:p14="http://schemas.microsoft.com/office/powerpoint/2010/main" val="1136115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a:solidFill>
                  <a:schemeClr val="bg1"/>
                </a:solidFill>
                <a:latin typeface="Franklin Gothic Heavy" charset="0"/>
                <a:ea typeface="Franklin Gothic Heavy" charset="0"/>
                <a:cs typeface="Franklin Gothic Heavy" charset="0"/>
              </a:rPr>
              <a:t>References</a:t>
            </a:r>
          </a:p>
        </p:txBody>
      </p:sp>
      <p:sp>
        <p:nvSpPr>
          <p:cNvPr id="3" name="Content Placeholder 2"/>
          <p:cNvSpPr>
            <a:spLocks noGrp="1"/>
          </p:cNvSpPr>
          <p:nvPr>
            <p:ph idx="1"/>
          </p:nvPr>
        </p:nvSpPr>
        <p:spPr/>
        <p:txBody>
          <a:bodyPr>
            <a:normAutofit lnSpcReduction="10000"/>
          </a:bodyPr>
          <a:lstStyle/>
          <a:p>
            <a:pPr>
              <a:lnSpc>
                <a:spcPct val="100000"/>
              </a:lnSpc>
              <a:spcBef>
                <a:spcPts val="0"/>
              </a:spcBef>
              <a:buAutoNum type="arabicPeriod"/>
            </a:pPr>
            <a:r>
              <a:rPr lang="en-US" sz="2000" dirty="0">
                <a:solidFill>
                  <a:schemeClr val="bg1"/>
                </a:solidFill>
              </a:rPr>
              <a:t>Cornfield, J., </a:t>
            </a:r>
            <a:r>
              <a:rPr lang="en-US" sz="2000" dirty="0" err="1">
                <a:solidFill>
                  <a:schemeClr val="bg1"/>
                </a:solidFill>
              </a:rPr>
              <a:t>Haenszel</a:t>
            </a:r>
            <a:r>
              <a:rPr lang="en-US" sz="2000" dirty="0">
                <a:solidFill>
                  <a:schemeClr val="bg1"/>
                </a:solidFill>
              </a:rPr>
              <a:t>, W., Hammond, E. C., </a:t>
            </a:r>
            <a:r>
              <a:rPr lang="en-US" sz="2000" dirty="0" err="1">
                <a:solidFill>
                  <a:schemeClr val="bg1"/>
                </a:solidFill>
              </a:rPr>
              <a:t>Lilienfeld</a:t>
            </a:r>
            <a:r>
              <a:rPr lang="en-US" sz="2000" dirty="0">
                <a:solidFill>
                  <a:schemeClr val="bg1"/>
                </a:solidFill>
              </a:rPr>
              <a:t>, A. M., </a:t>
            </a:r>
            <a:r>
              <a:rPr lang="en-US" sz="2000" dirty="0" err="1">
                <a:solidFill>
                  <a:schemeClr val="bg1"/>
                </a:solidFill>
              </a:rPr>
              <a:t>Shimkin</a:t>
            </a:r>
            <a:r>
              <a:rPr lang="en-US" sz="2000" dirty="0">
                <a:solidFill>
                  <a:schemeClr val="bg1"/>
                </a:solidFill>
              </a:rPr>
              <a:t>, M. B., &amp; </a:t>
            </a:r>
            <a:r>
              <a:rPr lang="en-US" sz="2000" dirty="0" err="1">
                <a:solidFill>
                  <a:schemeClr val="bg1"/>
                </a:solidFill>
              </a:rPr>
              <a:t>Wynder</a:t>
            </a:r>
            <a:r>
              <a:rPr lang="en-US" sz="2000" dirty="0">
                <a:solidFill>
                  <a:schemeClr val="bg1"/>
                </a:solidFill>
              </a:rPr>
              <a:t>, E. L. (2009). Smoking and lung cancer: recent evidence and a discussion of some questions. 1959. </a:t>
            </a:r>
            <a:r>
              <a:rPr lang="en-US" sz="2000" i="1" dirty="0">
                <a:solidFill>
                  <a:schemeClr val="bg1"/>
                </a:solidFill>
              </a:rPr>
              <a:t>International journal of epidemiology</a:t>
            </a:r>
            <a:r>
              <a:rPr lang="en-US" sz="2000" dirty="0">
                <a:solidFill>
                  <a:schemeClr val="bg1"/>
                </a:solidFill>
              </a:rPr>
              <a:t> (Vol. 38, pp. 1175–1191). Oxford University Press. </a:t>
            </a:r>
            <a:r>
              <a:rPr lang="en-US" sz="2000" dirty="0">
                <a:solidFill>
                  <a:schemeClr val="bg1"/>
                </a:solidFill>
                <a:hlinkClick r:id="rId2"/>
              </a:rPr>
              <a:t>http://doi.org/10.1093/ije/dyp289</a:t>
            </a:r>
            <a:endParaRPr lang="en-US" sz="2000" dirty="0">
              <a:solidFill>
                <a:schemeClr val="bg1"/>
              </a:solidFill>
            </a:endParaRPr>
          </a:p>
          <a:p>
            <a:pPr>
              <a:lnSpc>
                <a:spcPct val="100000"/>
              </a:lnSpc>
              <a:spcBef>
                <a:spcPts val="0"/>
              </a:spcBef>
              <a:buFont typeface="Arial"/>
              <a:buAutoNum type="arabicPeriod"/>
            </a:pPr>
            <a:r>
              <a:rPr lang="en-US" sz="2000" dirty="0" err="1">
                <a:solidFill>
                  <a:schemeClr val="bg1"/>
                </a:solidFill>
              </a:rPr>
              <a:t>Schlesselman</a:t>
            </a:r>
            <a:r>
              <a:rPr lang="en-US" sz="2000" dirty="0">
                <a:solidFill>
                  <a:schemeClr val="bg1"/>
                </a:solidFill>
              </a:rPr>
              <a:t>, J. J. (1978). Assessing effects of confounding variables. </a:t>
            </a:r>
            <a:r>
              <a:rPr lang="en-US" sz="2000" i="1" dirty="0">
                <a:solidFill>
                  <a:schemeClr val="bg1"/>
                </a:solidFill>
              </a:rPr>
              <a:t>American Journal of Epidemiology</a:t>
            </a:r>
            <a:r>
              <a:rPr lang="en-US" sz="2000" dirty="0">
                <a:solidFill>
                  <a:schemeClr val="bg1"/>
                </a:solidFill>
              </a:rPr>
              <a:t>, </a:t>
            </a:r>
            <a:r>
              <a:rPr lang="en-US" sz="2000" i="1" dirty="0">
                <a:solidFill>
                  <a:schemeClr val="bg1"/>
                </a:solidFill>
              </a:rPr>
              <a:t>108</a:t>
            </a:r>
            <a:r>
              <a:rPr lang="en-US" sz="2000" dirty="0">
                <a:solidFill>
                  <a:schemeClr val="bg1"/>
                </a:solidFill>
              </a:rPr>
              <a:t>(1), 3–8.</a:t>
            </a:r>
          </a:p>
          <a:p>
            <a:pPr>
              <a:lnSpc>
                <a:spcPct val="100000"/>
              </a:lnSpc>
              <a:spcBef>
                <a:spcPts val="0"/>
              </a:spcBef>
              <a:buFont typeface="Arial"/>
              <a:buAutoNum type="arabicPeriod"/>
            </a:pPr>
            <a:r>
              <a:rPr lang="en-US" sz="2000" dirty="0">
                <a:solidFill>
                  <a:schemeClr val="bg1"/>
                </a:solidFill>
              </a:rPr>
              <a:t>Rosenbaum, P. R., &amp; Rubin, D. B. (1983). The Central Role of the Propensity Score in Observational Studies for Causal Effects. </a:t>
            </a:r>
            <a:r>
              <a:rPr lang="en-US" sz="2000" i="1" dirty="0" err="1">
                <a:solidFill>
                  <a:schemeClr val="bg1"/>
                </a:solidFill>
              </a:rPr>
              <a:t>Biometrika</a:t>
            </a:r>
            <a:r>
              <a:rPr lang="en-US" sz="2000" dirty="0">
                <a:solidFill>
                  <a:schemeClr val="bg1"/>
                </a:solidFill>
              </a:rPr>
              <a:t>, </a:t>
            </a:r>
            <a:r>
              <a:rPr lang="en-US" sz="2000" i="1" dirty="0">
                <a:solidFill>
                  <a:schemeClr val="bg1"/>
                </a:solidFill>
              </a:rPr>
              <a:t>70</a:t>
            </a:r>
            <a:r>
              <a:rPr lang="en-US" sz="2000" dirty="0">
                <a:solidFill>
                  <a:schemeClr val="bg1"/>
                </a:solidFill>
              </a:rPr>
              <a:t>(1), 41. http://</a:t>
            </a:r>
            <a:r>
              <a:rPr lang="en-US" sz="2000" dirty="0" err="1">
                <a:solidFill>
                  <a:schemeClr val="bg1"/>
                </a:solidFill>
              </a:rPr>
              <a:t>doi.org</a:t>
            </a:r>
            <a:r>
              <a:rPr lang="en-US" sz="2000" dirty="0">
                <a:solidFill>
                  <a:schemeClr val="bg1"/>
                </a:solidFill>
              </a:rPr>
              <a:t>/10.2307/2335942</a:t>
            </a:r>
          </a:p>
          <a:p>
            <a:pPr>
              <a:lnSpc>
                <a:spcPct val="100000"/>
              </a:lnSpc>
              <a:spcBef>
                <a:spcPts val="0"/>
              </a:spcBef>
              <a:buFont typeface="Arial"/>
              <a:buAutoNum type="arabicPeriod"/>
            </a:pPr>
            <a:r>
              <a:rPr lang="en-US" sz="2000" dirty="0">
                <a:solidFill>
                  <a:schemeClr val="bg1"/>
                </a:solidFill>
              </a:rPr>
              <a:t>Lin, D. Y., </a:t>
            </a:r>
            <a:r>
              <a:rPr lang="en-US" sz="2000" dirty="0" err="1">
                <a:solidFill>
                  <a:schemeClr val="bg1"/>
                </a:solidFill>
              </a:rPr>
              <a:t>Psaty</a:t>
            </a:r>
            <a:r>
              <a:rPr lang="en-US" sz="2000" dirty="0">
                <a:solidFill>
                  <a:schemeClr val="bg1"/>
                </a:solidFill>
              </a:rPr>
              <a:t>, B. M., &amp; </a:t>
            </a:r>
            <a:r>
              <a:rPr lang="en-US" sz="2000" dirty="0" err="1">
                <a:solidFill>
                  <a:schemeClr val="bg1"/>
                </a:solidFill>
              </a:rPr>
              <a:t>Kronmal</a:t>
            </a:r>
            <a:r>
              <a:rPr lang="en-US" sz="2000" dirty="0">
                <a:solidFill>
                  <a:schemeClr val="bg1"/>
                </a:solidFill>
              </a:rPr>
              <a:t>, R. A. (1998). Assessing the sensitivity of regression results to unmeasured confounders in observational studies. </a:t>
            </a:r>
            <a:r>
              <a:rPr lang="en-US" sz="2000" i="1" dirty="0">
                <a:solidFill>
                  <a:schemeClr val="bg1"/>
                </a:solidFill>
              </a:rPr>
              <a:t>Biometrics</a:t>
            </a:r>
            <a:r>
              <a:rPr lang="en-US" sz="2000" dirty="0">
                <a:solidFill>
                  <a:schemeClr val="bg1"/>
                </a:solidFill>
              </a:rPr>
              <a:t>, </a:t>
            </a:r>
            <a:r>
              <a:rPr lang="en-US" sz="2000" i="1" dirty="0">
                <a:solidFill>
                  <a:schemeClr val="bg1"/>
                </a:solidFill>
              </a:rPr>
              <a:t>54</a:t>
            </a:r>
            <a:r>
              <a:rPr lang="en-US" sz="2000" dirty="0">
                <a:solidFill>
                  <a:schemeClr val="bg1"/>
                </a:solidFill>
              </a:rPr>
              <a:t>(3), 948–963.</a:t>
            </a:r>
          </a:p>
          <a:p>
            <a:pPr>
              <a:lnSpc>
                <a:spcPct val="100000"/>
              </a:lnSpc>
              <a:spcBef>
                <a:spcPts val="0"/>
              </a:spcBef>
              <a:buFont typeface="Arial"/>
              <a:buAutoNum type="arabicPeriod"/>
            </a:pPr>
            <a:r>
              <a:rPr lang="en-US" sz="2000" dirty="0" err="1">
                <a:solidFill>
                  <a:schemeClr val="bg1"/>
                </a:solidFill>
              </a:rPr>
              <a:t>VanderWeele</a:t>
            </a:r>
            <a:r>
              <a:rPr lang="en-US" sz="2000" dirty="0">
                <a:solidFill>
                  <a:schemeClr val="bg1"/>
                </a:solidFill>
              </a:rPr>
              <a:t>, T. J., &amp; Ding, P. (2017). Sensitivity Analysis in Observational Research: Introducing the E-Value. </a:t>
            </a:r>
            <a:r>
              <a:rPr lang="en-US" sz="2000" i="1" dirty="0">
                <a:solidFill>
                  <a:schemeClr val="bg1"/>
                </a:solidFill>
              </a:rPr>
              <a:t>Ann Intern Med</a:t>
            </a:r>
            <a:r>
              <a:rPr lang="en-US" sz="2000" dirty="0">
                <a:solidFill>
                  <a:schemeClr val="bg1"/>
                </a:solidFill>
              </a:rPr>
              <a:t>, </a:t>
            </a:r>
            <a:r>
              <a:rPr lang="en-US" sz="2000" i="1" dirty="0">
                <a:solidFill>
                  <a:schemeClr val="bg1"/>
                </a:solidFill>
              </a:rPr>
              <a:t>167</a:t>
            </a:r>
            <a:r>
              <a:rPr lang="en-US" sz="2000" dirty="0">
                <a:solidFill>
                  <a:schemeClr val="bg1"/>
                </a:solidFill>
              </a:rPr>
              <a:t>(4), 268–274. http://</a:t>
            </a:r>
            <a:r>
              <a:rPr lang="en-US" sz="2000" dirty="0" err="1">
                <a:solidFill>
                  <a:schemeClr val="bg1"/>
                </a:solidFill>
              </a:rPr>
              <a:t>doi.org</a:t>
            </a:r>
            <a:r>
              <a:rPr lang="en-US" sz="2000" dirty="0">
                <a:solidFill>
                  <a:schemeClr val="bg1"/>
                </a:solidFill>
              </a:rPr>
              <a:t>/10.7326/M16-2607</a:t>
            </a:r>
          </a:p>
          <a:p>
            <a:pPr>
              <a:lnSpc>
                <a:spcPct val="100000"/>
              </a:lnSpc>
              <a:spcBef>
                <a:spcPts val="0"/>
              </a:spcBef>
              <a:buAutoNum type="arabicPeriod"/>
            </a:pPr>
            <a:endParaRPr lang="en-US" sz="1200" dirty="0">
              <a:solidFill>
                <a:schemeClr val="bg1"/>
              </a:solidFill>
            </a:endParaRPr>
          </a:p>
          <a:p>
            <a:pPr marL="0" marR="0" lvl="0" indent="0" defTabSz="914400" eaLnBrk="1" fontAlgn="auto" latinLnBrk="0" hangingPunct="1">
              <a:lnSpc>
                <a:spcPct val="100000"/>
              </a:lnSpc>
              <a:spcBef>
                <a:spcPts val="0"/>
              </a:spcBef>
              <a:spcAft>
                <a:spcPts val="0"/>
              </a:spcAft>
              <a:buClrTx/>
              <a:buSzTx/>
              <a:buFontTx/>
              <a:buNone/>
              <a:tabLst/>
              <a:defRPr/>
            </a:pPr>
            <a:endParaRPr lang="en-US" dirty="0">
              <a:solidFill>
                <a:schemeClr val="bg1"/>
              </a:solidFill>
            </a:endParaRPr>
          </a:p>
        </p:txBody>
      </p:sp>
    </p:spTree>
    <p:extLst>
      <p:ext uri="{BB962C8B-B14F-4D97-AF65-F5344CB8AC3E}">
        <p14:creationId xmlns:p14="http://schemas.microsoft.com/office/powerpoint/2010/main" val="18386577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a:solidFill>
                  <a:schemeClr val="bg1"/>
                </a:solidFill>
                <a:latin typeface="Franklin Gothic Heavy" charset="0"/>
                <a:ea typeface="Franklin Gothic Heavy" charset="0"/>
                <a:cs typeface="Franklin Gothic Heavy" charset="0"/>
              </a:rPr>
              <a:t>Contact</a:t>
            </a:r>
          </a:p>
        </p:txBody>
      </p:sp>
      <p:sp>
        <p:nvSpPr>
          <p:cNvPr id="3" name="Content Placeholder 2"/>
          <p:cNvSpPr>
            <a:spLocks noGrp="1"/>
          </p:cNvSpPr>
          <p:nvPr>
            <p:ph idx="1"/>
          </p:nvPr>
        </p:nvSpPr>
        <p:spPr>
          <a:xfrm>
            <a:off x="1659988" y="1575595"/>
            <a:ext cx="9693812" cy="4351338"/>
          </a:xfrm>
        </p:spPr>
        <p:txBody>
          <a:bodyPr/>
          <a:lstStyle/>
          <a:p>
            <a:pPr marL="0" indent="0">
              <a:lnSpc>
                <a:spcPct val="150000"/>
              </a:lnSpc>
              <a:buNone/>
            </a:pPr>
            <a:r>
              <a:rPr lang="en-US" sz="4800" dirty="0">
                <a:solidFill>
                  <a:schemeClr val="bg1"/>
                </a:solidFill>
                <a:latin typeface="Franklin Gothic Medium" charset="0"/>
                <a:ea typeface="Franklin Gothic Medium" charset="0"/>
                <a:cs typeface="Franklin Gothic Medium" charset="0"/>
              </a:rPr>
              <a:t>@</a:t>
            </a:r>
            <a:r>
              <a:rPr lang="en-US" sz="4800" dirty="0" err="1">
                <a:solidFill>
                  <a:schemeClr val="bg1"/>
                </a:solidFill>
                <a:latin typeface="Franklin Gothic Medium" charset="0"/>
                <a:ea typeface="Franklin Gothic Medium" charset="0"/>
                <a:cs typeface="Franklin Gothic Medium" charset="0"/>
              </a:rPr>
              <a:t>LucyStats</a:t>
            </a:r>
            <a:endParaRPr lang="en-US" sz="4800" dirty="0">
              <a:solidFill>
                <a:schemeClr val="bg1"/>
              </a:solidFill>
              <a:latin typeface="Franklin Gothic Medium" charset="0"/>
              <a:ea typeface="Franklin Gothic Medium" charset="0"/>
              <a:cs typeface="Franklin Gothic Medium" charset="0"/>
            </a:endParaRPr>
          </a:p>
          <a:p>
            <a:pPr marL="0" indent="0">
              <a:lnSpc>
                <a:spcPct val="150000"/>
              </a:lnSpc>
              <a:buNone/>
            </a:pPr>
            <a:r>
              <a:rPr lang="en-US" sz="4800" dirty="0">
                <a:solidFill>
                  <a:schemeClr val="bg1"/>
                </a:solidFill>
                <a:latin typeface="Franklin Gothic Medium" charset="0"/>
                <a:ea typeface="Franklin Gothic Medium" charset="0"/>
                <a:cs typeface="Franklin Gothic Medium" charset="0"/>
              </a:rPr>
              <a:t>ld.mcgowan@vanderbilt.edu</a:t>
            </a:r>
          </a:p>
          <a:p>
            <a:pPr marL="0" indent="0">
              <a:lnSpc>
                <a:spcPct val="150000"/>
              </a:lnSpc>
              <a:buNone/>
            </a:pPr>
            <a:r>
              <a:rPr lang="en-US" sz="4800" dirty="0" err="1">
                <a:solidFill>
                  <a:schemeClr val="bg1"/>
                </a:solidFill>
                <a:latin typeface="Franklin Gothic Medium" charset="0"/>
                <a:ea typeface="Franklin Gothic Medium" charset="0"/>
                <a:cs typeface="Franklin Gothic Medium" charset="0"/>
              </a:rPr>
              <a:t>lucymcgowan.com</a:t>
            </a:r>
            <a:endParaRPr lang="en-US" sz="4800" dirty="0">
              <a:solidFill>
                <a:schemeClr val="bg1"/>
              </a:solidFill>
              <a:latin typeface="Franklin Gothic Medium" charset="0"/>
              <a:ea typeface="Franklin Gothic Medium" charset="0"/>
              <a:cs typeface="Franklin Gothic Medium" charset="0"/>
            </a:endParaRPr>
          </a:p>
          <a:p>
            <a:endParaRPr lang="en-US" dirty="0">
              <a:solidFill>
                <a:schemeClr val="bg1"/>
              </a:solidFill>
            </a:endParaRPr>
          </a:p>
        </p:txBody>
      </p:sp>
      <p:pic>
        <p:nvPicPr>
          <p:cNvPr id="4" name="Picture 3"/>
          <p:cNvPicPr>
            <a:picLocks noChangeAspect="1"/>
          </p:cNvPicPr>
          <p:nvPr/>
        </p:nvPicPr>
        <p:blipFill>
          <a:blip r:embed="rId3"/>
          <a:stretch>
            <a:fillRect/>
          </a:stretch>
        </p:blipFill>
        <p:spPr>
          <a:xfrm>
            <a:off x="622301" y="1841849"/>
            <a:ext cx="1037687" cy="841073"/>
          </a:xfrm>
          <a:prstGeom prst="rect">
            <a:avLst/>
          </a:prstGeom>
        </p:spPr>
      </p:pic>
      <p:pic>
        <p:nvPicPr>
          <p:cNvPr id="5" name="Picture 4"/>
          <p:cNvPicPr>
            <a:picLocks noChangeAspect="1"/>
          </p:cNvPicPr>
          <p:nvPr/>
        </p:nvPicPr>
        <p:blipFill rotWithShape="1">
          <a:blip r:embed="rId4"/>
          <a:srcRect r="50161"/>
          <a:stretch/>
        </p:blipFill>
        <p:spPr>
          <a:xfrm>
            <a:off x="706709" y="3020494"/>
            <a:ext cx="1148808" cy="936112"/>
          </a:xfrm>
          <a:prstGeom prst="rect">
            <a:avLst/>
          </a:prstGeom>
        </p:spPr>
      </p:pic>
      <p:pic>
        <p:nvPicPr>
          <p:cNvPr id="6" name="Picture 5"/>
          <p:cNvPicPr>
            <a:picLocks noChangeAspect="1"/>
          </p:cNvPicPr>
          <p:nvPr/>
        </p:nvPicPr>
        <p:blipFill rotWithShape="1">
          <a:blip r:embed="rId4"/>
          <a:srcRect l="49983"/>
          <a:stretch/>
        </p:blipFill>
        <p:spPr>
          <a:xfrm>
            <a:off x="537875" y="4287359"/>
            <a:ext cx="1122113" cy="911105"/>
          </a:xfrm>
          <a:prstGeom prst="rect">
            <a:avLst/>
          </a:prstGeom>
        </p:spPr>
      </p:pic>
    </p:spTree>
    <p:extLst>
      <p:ext uri="{BB962C8B-B14F-4D97-AF65-F5344CB8AC3E}">
        <p14:creationId xmlns:p14="http://schemas.microsoft.com/office/powerpoint/2010/main" val="17559797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889E7-4907-9D4A-9EB7-EA63BADBA7F0}"/>
              </a:ext>
            </a:extLst>
          </p:cNvPr>
          <p:cNvSpPr>
            <a:spLocks noGrp="1"/>
          </p:cNvSpPr>
          <p:nvPr>
            <p:ph type="title"/>
          </p:nvPr>
        </p:nvSpPr>
        <p:spPr/>
        <p:txBody>
          <a:bodyPr/>
          <a:lstStyle/>
          <a:p>
            <a:r>
              <a:rPr lang="en-US" dirty="0">
                <a:solidFill>
                  <a:schemeClr val="bg1"/>
                </a:solidFill>
              </a:rPr>
              <a:t>Motivation</a:t>
            </a:r>
          </a:p>
        </p:txBody>
      </p:sp>
      <p:sp>
        <p:nvSpPr>
          <p:cNvPr id="3" name="Content Placeholder 2">
            <a:extLst>
              <a:ext uri="{FF2B5EF4-FFF2-40B4-BE49-F238E27FC236}">
                <a16:creationId xmlns:a16="http://schemas.microsoft.com/office/drawing/2014/main" id="{A2EE54FD-DC89-CC49-87C6-1B3C0053E4D0}"/>
              </a:ext>
            </a:extLst>
          </p:cNvPr>
          <p:cNvSpPr>
            <a:spLocks noGrp="1"/>
          </p:cNvSpPr>
          <p:nvPr>
            <p:ph idx="1"/>
          </p:nvPr>
        </p:nvSpPr>
        <p:spPr/>
        <p:txBody>
          <a:bodyPr/>
          <a:lstStyle/>
          <a:p>
            <a:r>
              <a:rPr lang="en-US" dirty="0"/>
              <a:t>Review of </a:t>
            </a:r>
            <a:r>
              <a:rPr lang="en-US" b="1" dirty="0">
                <a:solidFill>
                  <a:schemeClr val="accent1"/>
                </a:solidFill>
              </a:rPr>
              <a:t>90 observational studies </a:t>
            </a:r>
            <a:r>
              <a:rPr lang="en-US" dirty="0"/>
              <a:t>JAMA, NEJM, and AJE</a:t>
            </a:r>
          </a:p>
          <a:p>
            <a:r>
              <a:rPr lang="en-US" b="1" dirty="0">
                <a:solidFill>
                  <a:schemeClr val="accent1"/>
                </a:solidFill>
              </a:rPr>
              <a:t>41</a:t>
            </a:r>
            <a:r>
              <a:rPr lang="en-US" dirty="0"/>
              <a:t> mentioned the issue of unmeasured confounding as a limitation</a:t>
            </a:r>
          </a:p>
          <a:p>
            <a:r>
              <a:rPr lang="en-US" b="1" dirty="0">
                <a:solidFill>
                  <a:schemeClr val="accent1"/>
                </a:solidFill>
              </a:rPr>
              <a:t>4</a:t>
            </a:r>
            <a:r>
              <a:rPr lang="en-US" dirty="0"/>
              <a:t> performed a quantitative sensitivity analysis</a:t>
            </a:r>
          </a:p>
        </p:txBody>
      </p:sp>
    </p:spTree>
    <p:extLst>
      <p:ext uri="{BB962C8B-B14F-4D97-AF65-F5344CB8AC3E}">
        <p14:creationId xmlns:p14="http://schemas.microsoft.com/office/powerpoint/2010/main" val="164431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753698"/>
            <a:ext cx="10515600" cy="1325563"/>
          </a:xfrm>
        </p:spPr>
        <p:txBody>
          <a:bodyPr/>
          <a:lstStyle/>
          <a:p>
            <a:r>
              <a:rPr lang="en-US" dirty="0">
                <a:solidFill>
                  <a:schemeClr val="bg1"/>
                </a:solidFill>
                <a:latin typeface="Franklin Gothic Heavy" charset="0"/>
                <a:ea typeface="Franklin Gothic Heavy" charset="0"/>
                <a:cs typeface="Franklin Gothic Heavy" charset="0"/>
              </a:rPr>
              <a:t>Tipping point analyses</a:t>
            </a:r>
          </a:p>
        </p:txBody>
      </p:sp>
      <p:pic>
        <p:nvPicPr>
          <p:cNvPr id="4" name="Content Placeholder 3"/>
          <p:cNvPicPr>
            <a:picLocks noGrp="1" noChangeAspect="1"/>
          </p:cNvPicPr>
          <p:nvPr>
            <p:ph idx="1"/>
          </p:nvPr>
        </p:nvPicPr>
        <p:blipFill>
          <a:blip r:embed="rId3"/>
          <a:stretch>
            <a:fillRect/>
          </a:stretch>
        </p:blipFill>
        <p:spPr>
          <a:xfrm>
            <a:off x="3162300" y="679667"/>
            <a:ext cx="5867400" cy="4038600"/>
          </a:xfrm>
          <a:prstGeom prst="rect">
            <a:avLst/>
          </a:prstGeom>
          <a:solidFill>
            <a:schemeClr val="tx1"/>
          </a:solidFill>
        </p:spPr>
      </p:pic>
      <p:sp>
        <p:nvSpPr>
          <p:cNvPr id="5" name="Rectangle 4"/>
          <p:cNvSpPr/>
          <p:nvPr/>
        </p:nvSpPr>
        <p:spPr>
          <a:xfrm>
            <a:off x="1856510" y="5786873"/>
            <a:ext cx="9005454" cy="646331"/>
          </a:xfrm>
          <a:prstGeom prst="rect">
            <a:avLst/>
          </a:prstGeom>
        </p:spPr>
        <p:txBody>
          <a:bodyPr wrap="square">
            <a:spAutoFit/>
          </a:bodyPr>
          <a:lstStyle/>
          <a:p>
            <a:r>
              <a:rPr lang="en-US" sz="3600" dirty="0">
                <a:solidFill>
                  <a:schemeClr val="bg1"/>
                </a:solidFill>
                <a:effectLst/>
                <a:latin typeface="Franklin Gothic Medium" charset="0"/>
                <a:ea typeface="Franklin Gothic Medium" charset="0"/>
                <a:cs typeface="Franklin Gothic Medium" charset="0"/>
              </a:rPr>
              <a:t>what will tip our confidence bound to cross 1</a:t>
            </a:r>
          </a:p>
        </p:txBody>
      </p:sp>
    </p:spTree>
    <p:extLst>
      <p:ext uri="{BB962C8B-B14F-4D97-AF65-F5344CB8AC3E}">
        <p14:creationId xmlns:p14="http://schemas.microsoft.com/office/powerpoint/2010/main" val="1044676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10956-6913-C942-9B49-9427A8203D43}"/>
              </a:ext>
            </a:extLst>
          </p:cNvPr>
          <p:cNvSpPr>
            <a:spLocks noGrp="1"/>
          </p:cNvSpPr>
          <p:nvPr>
            <p:ph type="title"/>
          </p:nvPr>
        </p:nvSpPr>
        <p:spPr/>
        <p:txBody>
          <a:bodyPr/>
          <a:lstStyle/>
          <a:p>
            <a:r>
              <a:rPr lang="en-US" dirty="0"/>
              <a:t>E-value</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75E0DAAD-407F-5444-A742-5930E41EE44D}"/>
                  </a:ext>
                </a:extLst>
              </p:cNvPr>
              <p:cNvSpPr txBox="1"/>
              <p:nvPr/>
            </p:nvSpPr>
            <p:spPr>
              <a:xfrm>
                <a:off x="556034" y="2943694"/>
                <a:ext cx="11156131" cy="89441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sz="4800" b="0" i="0" smtClean="0">
                          <a:solidFill>
                            <a:schemeClr val="bg1"/>
                          </a:solidFill>
                          <a:latin typeface="Cambria Math" panose="02040503050406030204" pitchFamily="18" charset="0"/>
                        </a:rPr>
                        <m:t>E</m:t>
                      </m:r>
                      <m:r>
                        <a:rPr lang="en-US" sz="4800" b="0" i="0" smtClean="0">
                          <a:solidFill>
                            <a:schemeClr val="bg1"/>
                          </a:solidFill>
                          <a:latin typeface="Cambria Math" panose="02040503050406030204" pitchFamily="18" charset="0"/>
                        </a:rPr>
                        <m:t>−</m:t>
                      </m:r>
                      <m:r>
                        <m:rPr>
                          <m:sty m:val="p"/>
                        </m:rPr>
                        <a:rPr lang="en-US" sz="4800" b="0" i="0" smtClean="0">
                          <a:solidFill>
                            <a:schemeClr val="bg1"/>
                          </a:solidFill>
                          <a:latin typeface="Cambria Math" panose="02040503050406030204" pitchFamily="18" charset="0"/>
                        </a:rPr>
                        <m:t>value</m:t>
                      </m:r>
                      <m:r>
                        <a:rPr lang="en-US" sz="4800" b="0" i="1" smtClean="0">
                          <a:solidFill>
                            <a:schemeClr val="bg1"/>
                          </a:solidFill>
                          <a:latin typeface="Cambria Math" panose="02040503050406030204" pitchFamily="18" charset="0"/>
                        </a:rPr>
                        <m:t>=</m:t>
                      </m:r>
                      <m:r>
                        <a:rPr lang="en-US" sz="4800" b="0" i="1" smtClean="0">
                          <a:solidFill>
                            <a:schemeClr val="bg1"/>
                          </a:solidFill>
                          <a:latin typeface="Cambria Math" panose="02040503050406030204" pitchFamily="18" charset="0"/>
                        </a:rPr>
                        <m:t>𝐿</m:t>
                      </m:r>
                      <m:sSub>
                        <m:sSubPr>
                          <m:ctrlPr>
                            <a:rPr lang="en-US" sz="4800" b="0" i="1" smtClean="0">
                              <a:solidFill>
                                <a:schemeClr val="bg1"/>
                              </a:solidFill>
                              <a:latin typeface="Cambria Math" panose="02040503050406030204" pitchFamily="18" charset="0"/>
                            </a:rPr>
                          </m:ctrlPr>
                        </m:sSubPr>
                        <m:e>
                          <m:r>
                            <a:rPr lang="en-US" sz="4800" b="0" i="1" smtClean="0">
                              <a:solidFill>
                                <a:schemeClr val="bg1"/>
                              </a:solidFill>
                              <a:latin typeface="Cambria Math" panose="02040503050406030204" pitchFamily="18" charset="0"/>
                            </a:rPr>
                            <m:t>𝐵</m:t>
                          </m:r>
                        </m:e>
                        <m:sub>
                          <m:r>
                            <a:rPr lang="en-US" sz="4800" b="0" i="1" smtClean="0">
                              <a:solidFill>
                                <a:schemeClr val="bg1"/>
                              </a:solidFill>
                              <a:latin typeface="Cambria Math" panose="02040503050406030204" pitchFamily="18" charset="0"/>
                            </a:rPr>
                            <m:t>𝑜𝑏𝑠</m:t>
                          </m:r>
                        </m:sub>
                      </m:sSub>
                      <m:r>
                        <a:rPr lang="en-US" sz="4800" b="0" i="1" smtClean="0">
                          <a:solidFill>
                            <a:schemeClr val="bg1"/>
                          </a:solidFill>
                          <a:latin typeface="Cambria Math" panose="02040503050406030204" pitchFamily="18" charset="0"/>
                        </a:rPr>
                        <m:t>+</m:t>
                      </m:r>
                      <m:rad>
                        <m:radPr>
                          <m:degHide m:val="on"/>
                          <m:ctrlPr>
                            <a:rPr lang="en-US" sz="4800" b="0" i="1" smtClean="0">
                              <a:solidFill>
                                <a:schemeClr val="bg1"/>
                              </a:solidFill>
                              <a:latin typeface="Cambria Math" panose="02040503050406030204" pitchFamily="18" charset="0"/>
                            </a:rPr>
                          </m:ctrlPr>
                        </m:radPr>
                        <m:deg/>
                        <m:e>
                          <m:r>
                            <a:rPr lang="en-US" sz="4800" b="0" i="1" smtClean="0">
                              <a:solidFill>
                                <a:schemeClr val="bg1"/>
                              </a:solidFill>
                              <a:latin typeface="Cambria Math" panose="02040503050406030204" pitchFamily="18" charset="0"/>
                            </a:rPr>
                            <m:t>𝐿</m:t>
                          </m:r>
                          <m:sSub>
                            <m:sSubPr>
                              <m:ctrlPr>
                                <a:rPr lang="en-US" sz="4800" b="0" i="1" smtClean="0">
                                  <a:solidFill>
                                    <a:schemeClr val="bg1"/>
                                  </a:solidFill>
                                  <a:latin typeface="Cambria Math" panose="02040503050406030204" pitchFamily="18" charset="0"/>
                                </a:rPr>
                              </m:ctrlPr>
                            </m:sSubPr>
                            <m:e>
                              <m:r>
                                <a:rPr lang="en-US" sz="4800" b="0" i="1" smtClean="0">
                                  <a:solidFill>
                                    <a:schemeClr val="bg1"/>
                                  </a:solidFill>
                                  <a:latin typeface="Cambria Math" panose="02040503050406030204" pitchFamily="18" charset="0"/>
                                </a:rPr>
                                <m:t>𝐵</m:t>
                              </m:r>
                            </m:e>
                            <m:sub>
                              <m:r>
                                <a:rPr lang="en-US" sz="4800" b="0" i="1" smtClean="0">
                                  <a:solidFill>
                                    <a:schemeClr val="bg1"/>
                                  </a:solidFill>
                                  <a:latin typeface="Cambria Math" panose="02040503050406030204" pitchFamily="18" charset="0"/>
                                </a:rPr>
                                <m:t>𝑜𝑏𝑠</m:t>
                              </m:r>
                            </m:sub>
                          </m:sSub>
                          <m:r>
                            <a:rPr lang="en-US" sz="4800" b="0" i="1" smtClean="0">
                              <a:solidFill>
                                <a:schemeClr val="bg1"/>
                              </a:solidFill>
                              <a:latin typeface="Cambria Math" panose="02040503050406030204" pitchFamily="18" charset="0"/>
                            </a:rPr>
                            <m:t>×(</m:t>
                          </m:r>
                          <m:r>
                            <a:rPr lang="en-US" sz="4800" b="0" i="1" smtClean="0">
                              <a:solidFill>
                                <a:schemeClr val="bg1"/>
                              </a:solidFill>
                              <a:latin typeface="Cambria Math" panose="02040503050406030204" pitchFamily="18" charset="0"/>
                            </a:rPr>
                            <m:t>𝐿</m:t>
                          </m:r>
                          <m:sSub>
                            <m:sSubPr>
                              <m:ctrlPr>
                                <a:rPr lang="en-US" sz="4800" b="0" i="1" smtClean="0">
                                  <a:solidFill>
                                    <a:schemeClr val="bg1"/>
                                  </a:solidFill>
                                  <a:latin typeface="Cambria Math" panose="02040503050406030204" pitchFamily="18" charset="0"/>
                                </a:rPr>
                              </m:ctrlPr>
                            </m:sSubPr>
                            <m:e>
                              <m:r>
                                <a:rPr lang="en-US" sz="4800" b="0" i="1" smtClean="0">
                                  <a:solidFill>
                                    <a:schemeClr val="bg1"/>
                                  </a:solidFill>
                                  <a:latin typeface="Cambria Math" panose="02040503050406030204" pitchFamily="18" charset="0"/>
                                </a:rPr>
                                <m:t>𝐵</m:t>
                              </m:r>
                            </m:e>
                            <m:sub>
                              <m:r>
                                <a:rPr lang="en-US" sz="4800" b="0" i="1" smtClean="0">
                                  <a:solidFill>
                                    <a:schemeClr val="bg1"/>
                                  </a:solidFill>
                                  <a:latin typeface="Cambria Math" panose="02040503050406030204" pitchFamily="18" charset="0"/>
                                </a:rPr>
                                <m:t>𝑜𝑏𝑠</m:t>
                              </m:r>
                            </m:sub>
                          </m:sSub>
                          <m:r>
                            <a:rPr lang="en-US" sz="4800" b="0" i="1" smtClean="0">
                              <a:solidFill>
                                <a:schemeClr val="bg1"/>
                              </a:solidFill>
                              <a:latin typeface="Cambria Math" panose="02040503050406030204" pitchFamily="18" charset="0"/>
                            </a:rPr>
                            <m:t>−1)</m:t>
                          </m:r>
                        </m:e>
                      </m:rad>
                    </m:oMath>
                  </m:oMathPara>
                </a14:m>
                <a:endParaRPr lang="en-US" sz="4800" dirty="0"/>
              </a:p>
            </p:txBody>
          </p:sp>
        </mc:Choice>
        <mc:Fallback xmlns="">
          <p:sp>
            <p:nvSpPr>
              <p:cNvPr id="4" name="TextBox 3">
                <a:extLst>
                  <a:ext uri="{FF2B5EF4-FFF2-40B4-BE49-F238E27FC236}">
                    <a16:creationId xmlns:a16="http://schemas.microsoft.com/office/drawing/2014/main" id="{75E0DAAD-407F-5444-A742-5930E41EE44D}"/>
                  </a:ext>
                </a:extLst>
              </p:cNvPr>
              <p:cNvSpPr txBox="1">
                <a:spLocks noRot="1" noChangeAspect="1" noMove="1" noResize="1" noEditPoints="1" noAdjustHandles="1" noChangeArrowheads="1" noChangeShapeType="1" noTextEdit="1"/>
              </p:cNvSpPr>
              <p:nvPr/>
            </p:nvSpPr>
            <p:spPr>
              <a:xfrm>
                <a:off x="556034" y="2943694"/>
                <a:ext cx="11156131" cy="894412"/>
              </a:xfrm>
              <a:prstGeom prst="rect">
                <a:avLst/>
              </a:prstGeom>
              <a:blipFill>
                <a:blip r:embed="rId3"/>
                <a:stretch>
                  <a:fillRect l="-796" r="-1479" b="-25352"/>
                </a:stretch>
              </a:blipFill>
            </p:spPr>
            <p:txBody>
              <a:bodyPr/>
              <a:lstStyle/>
              <a:p>
                <a:r>
                  <a:rPr lang="en-US">
                    <a:noFill/>
                  </a:rPr>
                  <a:t> </a:t>
                </a:r>
              </a:p>
            </p:txBody>
          </p:sp>
        </mc:Fallback>
      </mc:AlternateContent>
      <p:sp>
        <p:nvSpPr>
          <p:cNvPr id="5" name="TextBox 4">
            <a:extLst>
              <a:ext uri="{FF2B5EF4-FFF2-40B4-BE49-F238E27FC236}">
                <a16:creationId xmlns:a16="http://schemas.microsoft.com/office/drawing/2014/main" id="{4A03D0E0-C3E3-CF4C-B966-D31C737820BF}"/>
              </a:ext>
            </a:extLst>
          </p:cNvPr>
          <p:cNvSpPr txBox="1"/>
          <p:nvPr/>
        </p:nvSpPr>
        <p:spPr>
          <a:xfrm>
            <a:off x="2941007" y="5669785"/>
            <a:ext cx="6386186" cy="523220"/>
          </a:xfrm>
          <a:prstGeom prst="rect">
            <a:avLst/>
          </a:prstGeom>
          <a:noFill/>
        </p:spPr>
        <p:txBody>
          <a:bodyPr wrap="square" rtlCol="0">
            <a:spAutoFit/>
          </a:bodyPr>
          <a:lstStyle/>
          <a:p>
            <a:pPr algn="ctr"/>
            <a:r>
              <a:rPr lang="en-US" sz="2800" spc="300" dirty="0">
                <a:solidFill>
                  <a:schemeClr val="accent1"/>
                </a:solidFill>
                <a:latin typeface="Franklin Gothic Medium" panose="020B0603020102020204" pitchFamily="34" charset="0"/>
              </a:rPr>
              <a:t>Ding and </a:t>
            </a:r>
            <a:r>
              <a:rPr lang="en-US" sz="2800" spc="300" dirty="0" err="1">
                <a:solidFill>
                  <a:schemeClr val="accent1"/>
                </a:solidFill>
                <a:latin typeface="Franklin Gothic Medium" panose="020B0603020102020204" pitchFamily="34" charset="0"/>
              </a:rPr>
              <a:t>VanderWeele</a:t>
            </a:r>
            <a:r>
              <a:rPr lang="en-US" sz="2800" spc="300" dirty="0">
                <a:solidFill>
                  <a:schemeClr val="accent1"/>
                </a:solidFill>
                <a:latin typeface="Franklin Gothic Medium" panose="020B0603020102020204" pitchFamily="34" charset="0"/>
              </a:rPr>
              <a:t> (2017)</a:t>
            </a:r>
          </a:p>
        </p:txBody>
      </p:sp>
    </p:spTree>
    <p:extLst>
      <p:ext uri="{BB962C8B-B14F-4D97-AF65-F5344CB8AC3E}">
        <p14:creationId xmlns:p14="http://schemas.microsoft.com/office/powerpoint/2010/main" val="23018023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753A5CE-A6C9-3349-B602-64AD731A5BEA}"/>
              </a:ext>
            </a:extLst>
          </p:cNvPr>
          <p:cNvSpPr>
            <a:spLocks noGrp="1"/>
          </p:cNvSpPr>
          <p:nvPr>
            <p:ph idx="1"/>
          </p:nvPr>
        </p:nvSpPr>
        <p:spPr/>
        <p:txBody>
          <a:bodyPr>
            <a:normAutofit/>
          </a:bodyPr>
          <a:lstStyle/>
          <a:p>
            <a:r>
              <a:rPr lang="en-US" sz="4800" dirty="0"/>
              <a:t>Observed bias effect</a:t>
            </a:r>
          </a:p>
          <a:p>
            <a:r>
              <a:rPr lang="en-US" sz="4800" dirty="0"/>
              <a:t>Observed covariate E-value</a:t>
            </a:r>
          </a:p>
          <a:p>
            <a:r>
              <a:rPr lang="en-US" sz="4800" dirty="0"/>
              <a:t>Observed bias plot</a:t>
            </a:r>
          </a:p>
        </p:txBody>
      </p:sp>
    </p:spTree>
    <p:extLst>
      <p:ext uri="{BB962C8B-B14F-4D97-AF65-F5344CB8AC3E}">
        <p14:creationId xmlns:p14="http://schemas.microsoft.com/office/powerpoint/2010/main" val="2656897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a:solidFill>
                  <a:schemeClr val="bg1"/>
                </a:solidFill>
                <a:latin typeface="Franklin Gothic Heavy" charset="0"/>
                <a:ea typeface="Franklin Gothic Heavy" charset="0"/>
                <a:cs typeface="Franklin Gothic Heavy" charset="0"/>
              </a:rPr>
              <a:t>Meaningful confounders</a:t>
            </a:r>
          </a:p>
        </p:txBody>
      </p:sp>
      <p:sp>
        <p:nvSpPr>
          <p:cNvPr id="3" name="Content Placeholder 2"/>
          <p:cNvSpPr>
            <a:spLocks noGrp="1"/>
          </p:cNvSpPr>
          <p:nvPr>
            <p:ph idx="1"/>
          </p:nvPr>
        </p:nvSpPr>
        <p:spPr/>
        <p:txBody>
          <a:bodyPr>
            <a:normAutofit/>
          </a:bodyPr>
          <a:lstStyle/>
          <a:p>
            <a:pPr marL="0" indent="0">
              <a:buNone/>
            </a:pPr>
            <a:r>
              <a:rPr lang="en-US" sz="3200" dirty="0">
                <a:solidFill>
                  <a:schemeClr val="bg1"/>
                </a:solidFill>
                <a:latin typeface="Franklin Gothic Medium" charset="0"/>
                <a:ea typeface="Franklin Gothic Medium" charset="0"/>
                <a:cs typeface="Franklin Gothic Medium" charset="0"/>
              </a:rPr>
              <a:t>1. How </a:t>
            </a:r>
            <a:r>
              <a:rPr lang="en-US" sz="3200" b="1" dirty="0">
                <a:solidFill>
                  <a:srgbClr val="79D758"/>
                </a:solidFill>
                <a:latin typeface="Franklin Gothic Medium" charset="0"/>
                <a:ea typeface="Franklin Gothic Medium" charset="0"/>
                <a:cs typeface="Franklin Gothic Medium" charset="0"/>
              </a:rPr>
              <a:t>imbalanced</a:t>
            </a:r>
            <a:r>
              <a:rPr lang="en-US" sz="3200" dirty="0">
                <a:solidFill>
                  <a:srgbClr val="79D758"/>
                </a:solidFill>
                <a:latin typeface="Franklin Gothic Medium" charset="0"/>
                <a:ea typeface="Franklin Gothic Medium" charset="0"/>
                <a:cs typeface="Franklin Gothic Medium" charset="0"/>
              </a:rPr>
              <a:t> </a:t>
            </a:r>
            <a:r>
              <a:rPr lang="en-US" sz="3200" dirty="0">
                <a:solidFill>
                  <a:schemeClr val="bg1"/>
                </a:solidFill>
                <a:latin typeface="Franklin Gothic Medium" charset="0"/>
                <a:ea typeface="Franklin Gothic Medium" charset="0"/>
                <a:cs typeface="Franklin Gothic Medium" charset="0"/>
              </a:rPr>
              <a:t>is the unmeasured confounder between the exposure groups?</a:t>
            </a:r>
          </a:p>
          <a:p>
            <a:pPr marL="514350" indent="-514350">
              <a:buAutoNum type="arabicPeriod"/>
            </a:pPr>
            <a:endParaRPr lang="en-US" sz="3200" dirty="0">
              <a:solidFill>
                <a:schemeClr val="bg1"/>
              </a:solidFill>
              <a:latin typeface="Franklin Gothic Medium" charset="0"/>
              <a:ea typeface="Franklin Gothic Medium" charset="0"/>
              <a:cs typeface="Franklin Gothic Medium" charset="0"/>
            </a:endParaRPr>
          </a:p>
          <a:p>
            <a:pPr marL="0" indent="0">
              <a:buNone/>
            </a:pPr>
            <a:r>
              <a:rPr lang="en-US" sz="3200" dirty="0">
                <a:solidFill>
                  <a:schemeClr val="bg1"/>
                </a:solidFill>
                <a:latin typeface="Franklin Gothic Medium" charset="0"/>
                <a:ea typeface="Franklin Gothic Medium" charset="0"/>
                <a:cs typeface="Franklin Gothic Medium" charset="0"/>
              </a:rPr>
              <a:t>2. How </a:t>
            </a:r>
            <a:r>
              <a:rPr lang="en-US" sz="3200" b="1" dirty="0">
                <a:solidFill>
                  <a:srgbClr val="79D758"/>
                </a:solidFill>
                <a:latin typeface="Franklin Gothic Medium" charset="0"/>
                <a:ea typeface="Franklin Gothic Medium" charset="0"/>
                <a:cs typeface="Franklin Gothic Medium" charset="0"/>
              </a:rPr>
              <a:t>predictive</a:t>
            </a:r>
            <a:r>
              <a:rPr lang="en-US" sz="3200" dirty="0">
                <a:solidFill>
                  <a:srgbClr val="79D758"/>
                </a:solidFill>
                <a:latin typeface="Franklin Gothic Medium" charset="0"/>
                <a:ea typeface="Franklin Gothic Medium" charset="0"/>
                <a:cs typeface="Franklin Gothic Medium" charset="0"/>
              </a:rPr>
              <a:t> </a:t>
            </a:r>
            <a:r>
              <a:rPr lang="en-US" sz="3200" dirty="0">
                <a:solidFill>
                  <a:schemeClr val="bg1"/>
                </a:solidFill>
                <a:latin typeface="Franklin Gothic Medium" charset="0"/>
                <a:ea typeface="Franklin Gothic Medium" charset="0"/>
                <a:cs typeface="Franklin Gothic Medium" charset="0"/>
              </a:rPr>
              <a:t>is the unmeasured confounder of the outcome?</a:t>
            </a:r>
          </a:p>
          <a:p>
            <a:pPr marL="0" indent="0">
              <a:buNone/>
            </a:pPr>
            <a:endParaRPr lang="en-US" sz="3200" dirty="0">
              <a:solidFill>
                <a:schemeClr val="bg1"/>
              </a:solidFill>
              <a:latin typeface="Franklin Gothic Medium" charset="0"/>
              <a:ea typeface="Franklin Gothic Medium" charset="0"/>
              <a:cs typeface="Franklin Gothic Medium" charset="0"/>
            </a:endParaRPr>
          </a:p>
          <a:p>
            <a:pPr marL="0" indent="0">
              <a:buNone/>
            </a:pPr>
            <a:r>
              <a:rPr lang="en-US" sz="3200" dirty="0">
                <a:solidFill>
                  <a:schemeClr val="bg1"/>
                </a:solidFill>
                <a:latin typeface="Franklin Gothic Medium" charset="0"/>
                <a:ea typeface="Franklin Gothic Medium" charset="0"/>
                <a:cs typeface="Franklin Gothic Medium" charset="0"/>
              </a:rPr>
              <a:t>3. How </a:t>
            </a:r>
            <a:r>
              <a:rPr lang="en-US" sz="3200" b="1" dirty="0">
                <a:solidFill>
                  <a:srgbClr val="79D758"/>
                </a:solidFill>
                <a:latin typeface="Franklin Gothic Medium" charset="0"/>
                <a:ea typeface="Franklin Gothic Medium" charset="0"/>
                <a:cs typeface="Franklin Gothic Medium" charset="0"/>
              </a:rPr>
              <a:t>independent</a:t>
            </a:r>
            <a:r>
              <a:rPr lang="en-US" sz="3200" dirty="0">
                <a:solidFill>
                  <a:srgbClr val="79D758"/>
                </a:solidFill>
                <a:latin typeface="Franklin Gothic Medium" charset="0"/>
                <a:ea typeface="Franklin Gothic Medium" charset="0"/>
                <a:cs typeface="Franklin Gothic Medium" charset="0"/>
              </a:rPr>
              <a:t> </a:t>
            </a:r>
            <a:r>
              <a:rPr lang="en-US" sz="3200" dirty="0">
                <a:solidFill>
                  <a:schemeClr val="bg1"/>
                </a:solidFill>
                <a:latin typeface="Franklin Gothic Medium" charset="0"/>
                <a:ea typeface="Franklin Gothic Medium" charset="0"/>
                <a:cs typeface="Franklin Gothic Medium" charset="0"/>
              </a:rPr>
              <a:t>is the unmeasured confounder from the other covariates</a:t>
            </a:r>
            <a:r>
              <a:rPr lang="en-US" sz="3200" dirty="0">
                <a:solidFill>
                  <a:schemeClr val="bg1"/>
                </a:solidFill>
              </a:rPr>
              <a:t>?</a:t>
            </a:r>
          </a:p>
        </p:txBody>
      </p:sp>
      <p:cxnSp>
        <p:nvCxnSpPr>
          <p:cNvPr id="6" name="Straight Connector 5"/>
          <p:cNvCxnSpPr/>
          <p:nvPr/>
        </p:nvCxnSpPr>
        <p:spPr>
          <a:xfrm>
            <a:off x="3228109" y="2784764"/>
            <a:ext cx="151014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942109" y="4322618"/>
            <a:ext cx="1510146"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8782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073A5-5FB2-8541-8537-D4B965D62886}"/>
              </a:ext>
            </a:extLst>
          </p:cNvPr>
          <p:cNvSpPr>
            <a:spLocks noGrp="1"/>
          </p:cNvSpPr>
          <p:nvPr>
            <p:ph type="title"/>
          </p:nvPr>
        </p:nvSpPr>
        <p:spPr/>
        <p:txBody>
          <a:bodyPr/>
          <a:lstStyle/>
          <a:p>
            <a:r>
              <a:rPr lang="en-US" dirty="0"/>
              <a:t>Right Heart Catheterization </a:t>
            </a:r>
            <a:r>
              <a:rPr lang="en-US" dirty="0">
                <a:solidFill>
                  <a:schemeClr val="accent1"/>
                </a:solidFill>
              </a:rPr>
              <a:t>Data</a:t>
            </a:r>
          </a:p>
        </p:txBody>
      </p:sp>
      <p:sp>
        <p:nvSpPr>
          <p:cNvPr id="4" name="TextBox 3">
            <a:extLst>
              <a:ext uri="{FF2B5EF4-FFF2-40B4-BE49-F238E27FC236}">
                <a16:creationId xmlns:a16="http://schemas.microsoft.com/office/drawing/2014/main" id="{362C267D-96D2-084C-A7F2-B57967AD47D0}"/>
              </a:ext>
            </a:extLst>
          </p:cNvPr>
          <p:cNvSpPr txBox="1"/>
          <p:nvPr/>
        </p:nvSpPr>
        <p:spPr>
          <a:xfrm>
            <a:off x="2941007" y="5669785"/>
            <a:ext cx="6386186" cy="523220"/>
          </a:xfrm>
          <a:prstGeom prst="rect">
            <a:avLst/>
          </a:prstGeom>
          <a:noFill/>
        </p:spPr>
        <p:txBody>
          <a:bodyPr wrap="square" rtlCol="0">
            <a:spAutoFit/>
          </a:bodyPr>
          <a:lstStyle/>
          <a:p>
            <a:pPr algn="ctr"/>
            <a:r>
              <a:rPr lang="en-US" sz="2800" spc="300" dirty="0">
                <a:solidFill>
                  <a:schemeClr val="accent1"/>
                </a:solidFill>
                <a:latin typeface="Franklin Gothic Medium" panose="020B0603020102020204" pitchFamily="34" charset="0"/>
              </a:rPr>
              <a:t>Connors et al (1996)</a:t>
            </a:r>
          </a:p>
        </p:txBody>
      </p:sp>
    </p:spTree>
    <p:extLst>
      <p:ext uri="{BB962C8B-B14F-4D97-AF65-F5344CB8AC3E}">
        <p14:creationId xmlns:p14="http://schemas.microsoft.com/office/powerpoint/2010/main" val="42152956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A2136-C05A-FC49-90A4-96FF216CB055}"/>
              </a:ext>
            </a:extLst>
          </p:cNvPr>
          <p:cNvSpPr>
            <a:spLocks noGrp="1"/>
          </p:cNvSpPr>
          <p:nvPr>
            <p:ph type="title"/>
          </p:nvPr>
        </p:nvSpPr>
        <p:spPr/>
        <p:txBody>
          <a:bodyPr/>
          <a:lstStyle/>
          <a:p>
            <a:r>
              <a:rPr lang="en-US" dirty="0"/>
              <a:t>Right Heart Catheterization </a:t>
            </a:r>
            <a:r>
              <a:rPr lang="en-US" dirty="0">
                <a:solidFill>
                  <a:schemeClr val="accent1"/>
                </a:solidFill>
              </a:rPr>
              <a:t>data</a:t>
            </a:r>
          </a:p>
        </p:txBody>
      </p:sp>
      <p:sp>
        <p:nvSpPr>
          <p:cNvPr id="3" name="Content Placeholder 2">
            <a:extLst>
              <a:ext uri="{FF2B5EF4-FFF2-40B4-BE49-F238E27FC236}">
                <a16:creationId xmlns:a16="http://schemas.microsoft.com/office/drawing/2014/main" id="{5E31A4D4-00CB-CA47-92DE-7ECAD02D441E}"/>
              </a:ext>
            </a:extLst>
          </p:cNvPr>
          <p:cNvSpPr>
            <a:spLocks noGrp="1"/>
          </p:cNvSpPr>
          <p:nvPr>
            <p:ph idx="1"/>
          </p:nvPr>
        </p:nvSpPr>
        <p:spPr/>
        <p:txBody>
          <a:bodyPr>
            <a:normAutofit/>
          </a:bodyPr>
          <a:lstStyle/>
          <a:p>
            <a:r>
              <a:rPr lang="en-US" sz="3200" dirty="0"/>
              <a:t>We chose 20 covariates for demonstration purposes </a:t>
            </a:r>
          </a:p>
          <a:p>
            <a:pPr lvl="1"/>
            <a:r>
              <a:rPr lang="en-US" sz="2800" dirty="0"/>
              <a:t>demographics</a:t>
            </a:r>
          </a:p>
          <a:p>
            <a:pPr lvl="1"/>
            <a:r>
              <a:rPr lang="en-US" sz="2800" dirty="0"/>
              <a:t>comorbidities</a:t>
            </a:r>
          </a:p>
          <a:p>
            <a:pPr lvl="1"/>
            <a:r>
              <a:rPr lang="en-US" sz="2800" dirty="0"/>
              <a:t>physiological measurements</a:t>
            </a:r>
          </a:p>
          <a:p>
            <a:pPr lvl="1"/>
            <a:r>
              <a:rPr lang="en-US" sz="2800" dirty="0"/>
              <a:t>diagnosis categories</a:t>
            </a:r>
          </a:p>
          <a:p>
            <a:pPr lvl="1"/>
            <a:r>
              <a:rPr lang="en-US" sz="2800" dirty="0"/>
              <a:t>APACHE score</a:t>
            </a:r>
          </a:p>
          <a:p>
            <a:pPr lvl="1"/>
            <a:r>
              <a:rPr lang="en-US" sz="2800" dirty="0"/>
              <a:t>SUPPORT (probability of surviving 2 months)</a:t>
            </a:r>
          </a:p>
          <a:p>
            <a:pPr lvl="1"/>
            <a:r>
              <a:rPr lang="en-US" sz="2800" dirty="0"/>
              <a:t>DNR status on day 1</a:t>
            </a:r>
          </a:p>
        </p:txBody>
      </p:sp>
      <p:sp>
        <p:nvSpPr>
          <p:cNvPr id="5" name="TextBox 4">
            <a:extLst>
              <a:ext uri="{FF2B5EF4-FFF2-40B4-BE49-F238E27FC236}">
                <a16:creationId xmlns:a16="http://schemas.microsoft.com/office/drawing/2014/main" id="{D6E56FF9-E38B-7940-9FDB-7A6B6577CF3A}"/>
              </a:ext>
            </a:extLst>
          </p:cNvPr>
          <p:cNvSpPr txBox="1"/>
          <p:nvPr/>
        </p:nvSpPr>
        <p:spPr>
          <a:xfrm>
            <a:off x="2941007" y="5669785"/>
            <a:ext cx="6386186" cy="523220"/>
          </a:xfrm>
          <a:prstGeom prst="rect">
            <a:avLst/>
          </a:prstGeom>
          <a:noFill/>
        </p:spPr>
        <p:txBody>
          <a:bodyPr wrap="square" rtlCol="0">
            <a:spAutoFit/>
          </a:bodyPr>
          <a:lstStyle/>
          <a:p>
            <a:pPr algn="ctr"/>
            <a:r>
              <a:rPr lang="en-US" sz="2800" spc="300" dirty="0">
                <a:solidFill>
                  <a:schemeClr val="accent1"/>
                </a:solidFill>
                <a:latin typeface="Franklin Gothic Medium" panose="020B0603020102020204" pitchFamily="34" charset="0"/>
              </a:rPr>
              <a:t>Connors et al (1996)</a:t>
            </a:r>
          </a:p>
        </p:txBody>
      </p:sp>
    </p:spTree>
    <p:extLst>
      <p:ext uri="{BB962C8B-B14F-4D97-AF65-F5344CB8AC3E}">
        <p14:creationId xmlns:p14="http://schemas.microsoft.com/office/powerpoint/2010/main" val="3113609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theme/theme1.xml><?xml version="1.0" encoding="utf-8"?>
<a:theme xmlns:a="http://schemas.openxmlformats.org/drawingml/2006/main" name="1_Office Theme">
  <a:themeElements>
    <a:clrScheme name="Custom 11">
      <a:dk1>
        <a:srgbClr val="000000"/>
      </a:dk1>
      <a:lt1>
        <a:srgbClr val="FFFFFF"/>
      </a:lt1>
      <a:dk2>
        <a:srgbClr val="44546A"/>
      </a:dk2>
      <a:lt2>
        <a:srgbClr val="E7E6E6"/>
      </a:lt2>
      <a:accent1>
        <a:srgbClr val="92CF4F"/>
      </a:accent1>
      <a:accent2>
        <a:srgbClr val="EAEAEA"/>
      </a:accent2>
      <a:accent3>
        <a:srgbClr val="5E5E5E"/>
      </a:accent3>
      <a:accent4>
        <a:srgbClr val="01AFEF"/>
      </a:accent4>
      <a:accent5>
        <a:srgbClr val="A1DAF5"/>
      </a:accent5>
      <a:accent6>
        <a:srgbClr val="7378D7"/>
      </a:accent6>
      <a:hlink>
        <a:srgbClr val="92CF4F"/>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3923</TotalTime>
  <Words>1765</Words>
  <Application>Microsoft Macintosh PowerPoint</Application>
  <PresentationFormat>Widescreen</PresentationFormat>
  <Paragraphs>143</Paragraphs>
  <Slides>26</Slides>
  <Notes>20</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Calibri</vt:lpstr>
      <vt:lpstr>Cambria Math</vt:lpstr>
      <vt:lpstr>Franklin Gothic Heavy</vt:lpstr>
      <vt:lpstr>Franklin Gothic Medium</vt:lpstr>
      <vt:lpstr>Monaco</vt:lpstr>
      <vt:lpstr>1_Office Theme</vt:lpstr>
      <vt:lpstr>Sensitivity to unmeasured confounding – an E-value update</vt:lpstr>
      <vt:lpstr>✌️ parts</vt:lpstr>
      <vt:lpstr>Motivation</vt:lpstr>
      <vt:lpstr>Tipping point analyses</vt:lpstr>
      <vt:lpstr>E-value</vt:lpstr>
      <vt:lpstr>PowerPoint Presentation</vt:lpstr>
      <vt:lpstr>Meaningful confounders</vt:lpstr>
      <vt:lpstr>Right Heart Catheterization Data</vt:lpstr>
      <vt:lpstr>Right Heart Catheterization data</vt:lpstr>
      <vt:lpstr>Right Heart Catheterization data</vt:lpstr>
      <vt:lpstr>Right heart catheterization</vt:lpstr>
      <vt:lpstr>Right heart catheterization</vt:lpstr>
      <vt:lpstr>Right heart catheterization</vt:lpstr>
      <vt:lpstr>Right heart catheterization</vt:lpstr>
      <vt:lpstr>Right heart catheterization</vt:lpstr>
      <vt:lpstr>Right heart catheterization</vt:lpstr>
      <vt:lpstr>E-value</vt:lpstr>
      <vt:lpstr>Right heart catheterization</vt:lpstr>
      <vt:lpstr>Right heart catheterization</vt:lpstr>
      <vt:lpstr>Observed covariate E-value</vt:lpstr>
      <vt:lpstr>PowerPoint Presentation</vt:lpstr>
      <vt:lpstr>PowerPoint Presentation</vt:lpstr>
      <vt:lpstr>PowerPoint Presentation</vt:lpstr>
      <vt:lpstr>R package</vt:lpstr>
      <vt:lpstr>References</vt:lpstr>
      <vt:lpstr>Contact</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Lucy McGowan</dc:creator>
  <cp:lastModifiedBy>Microsoft Office User</cp:lastModifiedBy>
  <cp:revision>56</cp:revision>
  <dcterms:created xsi:type="dcterms:W3CDTF">2017-11-08T23:32:53Z</dcterms:created>
  <dcterms:modified xsi:type="dcterms:W3CDTF">2018-11-30T21:07:52Z</dcterms:modified>
</cp:coreProperties>
</file>